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80"/>
  </p:notesMasterIdLst>
  <p:sldIdLst>
    <p:sldId id="369" r:id="rId2"/>
    <p:sldId id="422" r:id="rId3"/>
    <p:sldId id="372" r:id="rId4"/>
    <p:sldId id="315" r:id="rId5"/>
    <p:sldId id="373" r:id="rId6"/>
    <p:sldId id="374" r:id="rId7"/>
    <p:sldId id="375" r:id="rId8"/>
    <p:sldId id="376" r:id="rId9"/>
    <p:sldId id="377" r:id="rId10"/>
    <p:sldId id="378" r:id="rId11"/>
    <p:sldId id="313" r:id="rId12"/>
    <p:sldId id="420" r:id="rId13"/>
    <p:sldId id="314" r:id="rId14"/>
    <p:sldId id="342" r:id="rId15"/>
    <p:sldId id="317" r:id="rId16"/>
    <p:sldId id="389" r:id="rId17"/>
    <p:sldId id="379" r:id="rId18"/>
    <p:sldId id="380" r:id="rId19"/>
    <p:sldId id="344" r:id="rId20"/>
    <p:sldId id="381" r:id="rId21"/>
    <p:sldId id="382" r:id="rId22"/>
    <p:sldId id="383" r:id="rId23"/>
    <p:sldId id="347" r:id="rId24"/>
    <p:sldId id="384" r:id="rId25"/>
    <p:sldId id="386" r:id="rId26"/>
    <p:sldId id="387" r:id="rId27"/>
    <p:sldId id="348" r:id="rId28"/>
    <p:sldId id="349" r:id="rId29"/>
    <p:sldId id="385" r:id="rId30"/>
    <p:sldId id="388" r:id="rId31"/>
    <p:sldId id="397" r:id="rId32"/>
    <p:sldId id="391" r:id="rId33"/>
    <p:sldId id="393" r:id="rId34"/>
    <p:sldId id="394" r:id="rId35"/>
    <p:sldId id="350" r:id="rId36"/>
    <p:sldId id="329" r:id="rId37"/>
    <p:sldId id="352" r:id="rId38"/>
    <p:sldId id="353" r:id="rId39"/>
    <p:sldId id="355" r:id="rId40"/>
    <p:sldId id="356" r:id="rId41"/>
    <p:sldId id="390" r:id="rId42"/>
    <p:sldId id="398" r:id="rId43"/>
    <p:sldId id="321" r:id="rId44"/>
    <p:sldId id="322" r:id="rId45"/>
    <p:sldId id="324" r:id="rId46"/>
    <p:sldId id="399" r:id="rId47"/>
    <p:sldId id="392" r:id="rId48"/>
    <p:sldId id="335" r:id="rId49"/>
    <p:sldId id="400" r:id="rId50"/>
    <p:sldId id="358" r:id="rId51"/>
    <p:sldId id="401" r:id="rId52"/>
    <p:sldId id="363" r:id="rId53"/>
    <p:sldId id="364" r:id="rId54"/>
    <p:sldId id="365" r:id="rId55"/>
    <p:sldId id="402" r:id="rId56"/>
    <p:sldId id="403" r:id="rId57"/>
    <p:sldId id="366" r:id="rId58"/>
    <p:sldId id="404" r:id="rId59"/>
    <p:sldId id="405" r:id="rId60"/>
    <p:sldId id="407" r:id="rId61"/>
    <p:sldId id="406" r:id="rId62"/>
    <p:sldId id="408" r:id="rId63"/>
    <p:sldId id="409" r:id="rId64"/>
    <p:sldId id="410" r:id="rId65"/>
    <p:sldId id="423" r:id="rId66"/>
    <p:sldId id="424" r:id="rId67"/>
    <p:sldId id="411" r:id="rId68"/>
    <p:sldId id="412" r:id="rId69"/>
    <p:sldId id="413" r:id="rId70"/>
    <p:sldId id="416" r:id="rId71"/>
    <p:sldId id="419" r:id="rId72"/>
    <p:sldId id="417" r:id="rId73"/>
    <p:sldId id="341" r:id="rId74"/>
    <p:sldId id="415" r:id="rId75"/>
    <p:sldId id="414" r:id="rId76"/>
    <p:sldId id="339" r:id="rId77"/>
    <p:sldId id="370" r:id="rId78"/>
    <p:sldId id="421" r:id="rId7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0" autoAdjust="0"/>
    <p:restoredTop sz="80076" autoAdjust="0"/>
  </p:normalViewPr>
  <p:slideViewPr>
    <p:cSldViewPr>
      <p:cViewPr>
        <p:scale>
          <a:sx n="83" d="100"/>
          <a:sy n="83" d="100"/>
        </p:scale>
        <p:origin x="-4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EDEFD02-331C-4FD0-AEFE-DFD15A8D6F50}" type="slidenum">
              <a:rPr lang="en-US"/>
              <a:pPr>
                <a:defRPr/>
              </a:pPr>
              <a:t>‹#›</a:t>
            </a:fld>
            <a:endParaRPr lang="en-US"/>
          </a:p>
        </p:txBody>
      </p:sp>
    </p:spTree>
    <p:extLst>
      <p:ext uri="{BB962C8B-B14F-4D97-AF65-F5344CB8AC3E}">
        <p14:creationId xmlns:p14="http://schemas.microsoft.com/office/powerpoint/2010/main" val="2163248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Please go to 11.2. </a:t>
            </a:r>
            <a:r>
              <a:rPr lang="en-US" dirty="0" smtClean="0"/>
              <a:t>This is basically the same as AACR2</a:t>
            </a:r>
            <a:r>
              <a:rPr lang="en-US" b="1" dirty="0" smtClean="0"/>
              <a:t> </a:t>
            </a:r>
            <a:r>
              <a:rPr lang="en-US" b="0" dirty="0" smtClean="0"/>
              <a:t>EXCEPT subtle</a:t>
            </a:r>
            <a:r>
              <a:rPr lang="en-US" b="0" baseline="0" dirty="0" smtClean="0"/>
              <a:t> but important difference--resources </a:t>
            </a:r>
            <a:r>
              <a:rPr lang="en-US" b="1" baseline="0" dirty="0" smtClean="0"/>
              <a:t>associated with </a:t>
            </a:r>
            <a:r>
              <a:rPr lang="en-US" b="0" baseline="0" dirty="0" smtClean="0"/>
              <a:t>rather than </a:t>
            </a:r>
            <a:r>
              <a:rPr lang="en-US" b="1" baseline="0" dirty="0" smtClean="0"/>
              <a:t>issued by </a:t>
            </a:r>
            <a:r>
              <a:rPr lang="en-US" b="0" baseline="0" dirty="0" smtClean="0"/>
              <a:t>the body</a:t>
            </a:r>
            <a:r>
              <a:rPr lang="en-US" dirty="0" smtClean="0"/>
              <a:t>. The basic principle is (11.2.2.3), we choose the name by which a corporate body is commonly identified. But </a:t>
            </a:r>
            <a:r>
              <a:rPr lang="en-US" b="1" dirty="0" smtClean="0"/>
              <a:t>look at 11.2.2.2</a:t>
            </a:r>
            <a:r>
              <a:rPr lang="en-US" dirty="0" smtClean="0"/>
              <a:t>. We are to prefer forms found in resources associated with the corporate body. </a:t>
            </a:r>
            <a:r>
              <a:rPr lang="en-US" b="1" dirty="0" smtClean="0"/>
              <a:t>What kind of resources might this include?</a:t>
            </a:r>
            <a:r>
              <a:rPr lang="en-US" dirty="0" smtClean="0"/>
              <a:t> (Publications of the corporate body; signs put up by the body; labels on buildings belonging to the CB; a CB’s home page;</a:t>
            </a:r>
            <a:r>
              <a:rPr lang="en-US" baseline="0" dirty="0" smtClean="0"/>
              <a:t> books about the CB</a:t>
            </a:r>
            <a:r>
              <a:rPr lang="en-US" dirty="0" smtClean="0"/>
              <a:t>)</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AEF5888-B8B7-4753-8213-DB4B8D1DFA4B}" type="slidenum">
              <a:rPr lang="en-US" smtClean="0"/>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Turn to 11.2.2.6.</a:t>
            </a:r>
            <a:r>
              <a:rPr lang="en-US" smtClean="0"/>
              <a:t> In other words, in cataloging theory, if a corporate body changes its name, this is considered the birth of a new CB and the end of the old one. Why is this? Because normally when a CB officially changes its name it signals a new direction. 11.2.2.6 implies that we now have two corporate bodies, so we need two CB entity records (currently authority records). </a:t>
            </a:r>
            <a:r>
              <a:rPr lang="en-US" b="1" smtClean="0"/>
              <a:t>CLICK on the LCPS</a:t>
            </a:r>
            <a:r>
              <a:rPr lang="en-US" smtClean="0"/>
              <a:t>. Minor changes don’t count.</a:t>
            </a:r>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3D32A2-0B7D-4FAB-B88A-0367DDF63011}" type="slidenum">
              <a:rPr lang="en-US" smtClean="0"/>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EAFFBE-1426-4D36-A896-69705E1087C9}"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EAFFBE-1426-4D36-A896-69705E1087C9}" type="slidenum">
              <a:rPr lang="en-US" smtClean="0"/>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LOOK</a:t>
            </a:r>
            <a:r>
              <a:rPr lang="en-US" b="1" baseline="0" dirty="0" smtClean="0"/>
              <a:t> AT MARC authority format 110 field.</a:t>
            </a:r>
            <a:endParaRPr lang="en-US"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110 field.</a:t>
            </a:r>
          </a:p>
          <a:p>
            <a:endParaRPr lang="en-US" b="1" baseline="0" smtClean="0"/>
          </a:p>
          <a:p>
            <a:r>
              <a:rPr lang="en-US" b="0" baseline="0" smtClean="0"/>
              <a:t>Only the bolded words are the preferred name. All other pieces of this field are other elements. Comment on each one.</a:t>
            </a:r>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Title page and back cover. </a:t>
            </a:r>
            <a:r>
              <a:rPr lang="en-US" b="1" smtClean="0"/>
              <a:t>Begin creating 670 fields on an authority worksheet.</a:t>
            </a:r>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2B9987-94FC-4B81-AEEA-2A6C29A1E308}" type="slidenum">
              <a:rPr lang="en-US"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attributes</a:t>
            </a:r>
            <a:r>
              <a:rPr lang="en-US" baseline="0" smtClean="0"/>
              <a:t> of the corporate body do we find on this page?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20</a:t>
            </a:fld>
            <a:endParaRPr lang="en-US"/>
          </a:p>
        </p:txBody>
      </p:sp>
    </p:spTree>
    <p:extLst>
      <p:ext uri="{BB962C8B-B14F-4D97-AF65-F5344CB8AC3E}">
        <p14:creationId xmlns:p14="http://schemas.microsoft.com/office/powerpoint/2010/main" val="373492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Other</a:t>
            </a:r>
            <a:r>
              <a:rPr lang="en-US" baseline="0" smtClean="0"/>
              <a:t> attributes? (address)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21</a:t>
            </a:fld>
            <a:endParaRPr lang="en-US"/>
          </a:p>
        </p:txBody>
      </p:sp>
    </p:spTree>
    <p:extLst>
      <p:ext uri="{BB962C8B-B14F-4D97-AF65-F5344CB8AC3E}">
        <p14:creationId xmlns:p14="http://schemas.microsoft.com/office/powerpoint/2010/main" val="2609053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11.2.2.13; then look at the list of types under 11.2.2.14.</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D44F13-FAD3-4740-9CA2-355DC709CB5F}"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corporate bodies.</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9D3851-BCEF-4620-903B-993B08F0C373}" type="slidenum">
              <a:rPr lang="en-US" smtClean="0"/>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LC-PCC PS under Type 2 for list of words</a:t>
            </a:r>
            <a:r>
              <a:rPr lang="en-US" baseline="0" dirty="0" smtClean="0"/>
              <a:t> (Directorate is found there).</a:t>
            </a:r>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 title page from a resource associated with the </a:t>
            </a:r>
            <a:r>
              <a:rPr lang="en-US" dirty="0" err="1" smtClean="0"/>
              <a:t>Facultad</a:t>
            </a:r>
            <a:r>
              <a:rPr lang="en-US" dirty="0" smtClean="0"/>
              <a:t> de </a:t>
            </a:r>
            <a:r>
              <a:rPr lang="en-US" dirty="0" err="1" smtClean="0"/>
              <a:t>Medicina</a:t>
            </a:r>
            <a:r>
              <a:rPr lang="en-US" dirty="0" smtClean="0"/>
              <a:t> of</a:t>
            </a:r>
            <a:r>
              <a:rPr lang="en-US" baseline="0" dirty="0" smtClean="0"/>
              <a:t> Universidad </a:t>
            </a:r>
            <a:r>
              <a:rPr lang="en-US" baseline="0" dirty="0" err="1" smtClean="0"/>
              <a:t>Autónoma</a:t>
            </a:r>
            <a:r>
              <a:rPr lang="en-US" baseline="0" dirty="0" smtClean="0"/>
              <a:t> de San Luis Potosí</a:t>
            </a:r>
            <a:r>
              <a:rPr lang="en-US" dirty="0" smtClean="0"/>
              <a:t>. Is this a government body? No. (In case there is question, see 11.2.2.18 exception.) How does the name appear? “</a:t>
            </a:r>
            <a:r>
              <a:rPr lang="en-US" dirty="0" err="1" smtClean="0"/>
              <a:t>Facultad</a:t>
            </a:r>
            <a:r>
              <a:rPr lang="en-US" dirty="0" smtClean="0"/>
              <a:t> de </a:t>
            </a:r>
            <a:r>
              <a:rPr lang="en-US" dirty="0" err="1" smtClean="0"/>
              <a:t>Medicina</a:t>
            </a:r>
            <a:r>
              <a:rPr lang="en-US" dirty="0" smtClean="0"/>
              <a:t>” and “</a:t>
            </a:r>
            <a:r>
              <a:rPr lang="en-US" dirty="0" err="1" smtClean="0"/>
              <a:t>Facultad</a:t>
            </a:r>
            <a:r>
              <a:rPr lang="en-US" dirty="0" smtClean="0"/>
              <a:t> de </a:t>
            </a:r>
            <a:r>
              <a:rPr lang="en-US" dirty="0" err="1" smtClean="0"/>
              <a:t>Medicina</a:t>
            </a:r>
            <a:r>
              <a:rPr lang="en-US" dirty="0" smtClean="0"/>
              <a:t> de San Luis Potosí.” Is this a subordinate body? Yes. Should we enter it under its own name or subordinately? Go through the types in </a:t>
            </a:r>
            <a:r>
              <a:rPr lang="en-US" b="1" dirty="0" smtClean="0"/>
              <a:t>11.2.2.14</a:t>
            </a:r>
            <a:r>
              <a:rPr lang="en-US" dirty="0" smtClean="0"/>
              <a:t>. This is type 5. (Note: we won’t go through all the types as we would in a NACO workshop; this is just to show you that there is no change yet from AACR2</a:t>
            </a:r>
            <a:r>
              <a:rPr lang="en-US" smtClean="0"/>
              <a:t>.) </a:t>
            </a:r>
            <a:r>
              <a:rPr lang="en-US" b="1" smtClean="0"/>
              <a:t>Record a 670.</a:t>
            </a:r>
            <a:endParaRPr lang="en-US" dirty="0"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0862705-F404-4C9C-94A5-EDA5A11488F1}" type="slidenum">
              <a:rPr lang="en-US" smtClean="0"/>
              <a:pPr/>
              <a:t>27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a:t>
            </a:r>
            <a:r>
              <a:rPr lang="en-US" smtClean="0"/>
              <a:t> The NACO policy still applies: we are required to establish all levels in the hierarchy. So if the University hadn’t yet been established, it would have to be established before the Facultad de Medicina can be established.</a:t>
            </a:r>
            <a:r>
              <a:rPr lang="en-US" baseline="0" smtClean="0"/>
              <a:t> LOOK UP to make sure it’s been established.</a:t>
            </a:r>
            <a:r>
              <a:rPr lang="en-US" smtClean="0"/>
              <a:t> </a:t>
            </a:r>
            <a:r>
              <a:rPr lang="en-US" b="1" smtClean="0"/>
              <a:t>RECORD THIS in a 110 field in a new worksheet (Facultad de Medicina in $b). Also there is a variant, “</a:t>
            </a:r>
            <a:r>
              <a:rPr lang="en-US" smtClean="0"/>
              <a:t>Facultad de Medicina de San Luis </a:t>
            </a:r>
            <a:r>
              <a:rPr lang="es-ES" smtClean="0"/>
              <a:t>Potosí</a:t>
            </a:r>
            <a:r>
              <a:rPr lang="en-US" smtClean="0"/>
              <a:t>.” Record that as is in a 410.</a:t>
            </a:r>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1F8FF7-FB37-43E4-80B0-4CD524CAD9D2}" type="slidenum">
              <a:rPr lang="en-US" smtClean="0"/>
              <a:pPr/>
              <a:t>28</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is missing from the RDA list? Frequency. </a:t>
            </a:r>
          </a:p>
          <a:p>
            <a:endParaRPr lang="en-US" smtClean="0"/>
          </a:p>
          <a:p>
            <a:r>
              <a:rPr lang="en-US" smtClean="0"/>
              <a:t>Note:</a:t>
            </a:r>
            <a:r>
              <a:rPr lang="en-US" baseline="0" smtClean="0"/>
              <a:t> “conference, etc.” includes congresses, meetings, exhibitions, fairs, festivals, etc.</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29</a:t>
            </a:fld>
            <a:endParaRPr lang="en-US"/>
          </a:p>
        </p:txBody>
      </p:sp>
    </p:spTree>
    <p:extLst>
      <p:ext uri="{BB962C8B-B14F-4D97-AF65-F5344CB8AC3E}">
        <p14:creationId xmlns:p14="http://schemas.microsoft.com/office/powerpoint/2010/main" val="3981840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first example is type 6, contains the entire name of the higher body.</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30</a:t>
            </a:fld>
            <a:endParaRPr lang="en-US"/>
          </a:p>
        </p:txBody>
      </p:sp>
    </p:spTree>
    <p:extLst>
      <p:ext uri="{BB962C8B-B14F-4D97-AF65-F5344CB8AC3E}">
        <p14:creationId xmlns:p14="http://schemas.microsoft.com/office/powerpoint/2010/main" val="3981840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31</a:t>
            </a:fld>
            <a:endParaRPr lang="en-US"/>
          </a:p>
        </p:txBody>
      </p:sp>
    </p:spTree>
    <p:extLst>
      <p:ext uri="{BB962C8B-B14F-4D97-AF65-F5344CB8AC3E}">
        <p14:creationId xmlns:p14="http://schemas.microsoft.com/office/powerpoint/2010/main" val="3981840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Create a 670 </a:t>
            </a:r>
            <a:r>
              <a:rPr lang="en-US" b="0" baseline="0" smtClean="0"/>
              <a:t> and r</a:t>
            </a:r>
            <a:r>
              <a:rPr lang="en-US" smtClean="0"/>
              <a:t>ecord the preferred</a:t>
            </a:r>
            <a:r>
              <a:rPr lang="en-US" baseline="0" smtClean="0"/>
              <a:t> name of this meeting in a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32</a:t>
            </a:fld>
            <a:endParaRPr lang="en-US"/>
          </a:p>
        </p:txBody>
      </p:sp>
    </p:spTree>
    <p:extLst>
      <p:ext uri="{BB962C8B-B14F-4D97-AF65-F5344CB8AC3E}">
        <p14:creationId xmlns:p14="http://schemas.microsoft.com/office/powerpoint/2010/main" val="3664715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 you see a variant</a:t>
            </a:r>
            <a:r>
              <a:rPr lang="en-US" baseline="0" smtClean="0"/>
              <a:t> name here? The Butler. Record this in a 410 field on the appropriate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34</a:t>
            </a:fld>
            <a:endParaRPr lang="en-US"/>
          </a:p>
        </p:txBody>
      </p:sp>
    </p:spTree>
    <p:extLst>
      <p:ext uri="{BB962C8B-B14F-4D97-AF65-F5344CB8AC3E}">
        <p14:creationId xmlns:p14="http://schemas.microsoft.com/office/powerpoint/2010/main" val="2388793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LOOK AT MARC</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34E31B-AFFB-474C-B674-B97C69AD113A}" type="slidenum">
              <a:rPr lang="en-US" smtClean="0"/>
              <a:pPr/>
              <a:t>36</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Important </a:t>
            </a:r>
            <a:r>
              <a:rPr lang="en-US" smtClean="0"/>
              <a:t>Reminder from the earlier session (For the moment—possible change coming)</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63A04D-2D73-4B86-9716-94D72CBDC7D5}" type="slidenum">
              <a:rPr lang="en-US" smtClean="0"/>
              <a:pPr/>
              <a:t>37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Utah</a:t>
            </a:r>
          </a:p>
          <a:p>
            <a:r>
              <a:rPr lang="en-US" smtClean="0"/>
              <a:t>House</a:t>
            </a:r>
            <a:r>
              <a:rPr lang="en-US" baseline="0" smtClean="0"/>
              <a:t> of Representatives</a:t>
            </a:r>
          </a:p>
          <a:p>
            <a:r>
              <a:rPr lang="en-US" baseline="0" smtClean="0"/>
              <a:t>Gibson Brothers</a:t>
            </a:r>
          </a:p>
          <a:p>
            <a:r>
              <a:rPr lang="en-US" baseline="0" smtClean="0"/>
              <a:t>POINT: the Citizens of Salt Lake City are NOT a corporate body. Why not? They are a group, that has acted, but they are not identified by a particular name.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a:t>
            </a:fld>
            <a:endParaRPr lang="en-US"/>
          </a:p>
        </p:txBody>
      </p:sp>
    </p:spTree>
    <p:extLst>
      <p:ext uri="{BB962C8B-B14F-4D97-AF65-F5344CB8AC3E}">
        <p14:creationId xmlns:p14="http://schemas.microsoft.com/office/powerpoint/2010/main" val="2086820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B.11</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2F97B8-D265-4A16-994B-2F88F895A466}" type="slidenum">
              <a:rPr lang="en-US" smtClean="0"/>
              <a:pPr/>
              <a:t>38</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Remember for the moment we are required to use forms as established using the English rules. Note that 370 can be repeated, or alternately subfields can be repeated within a single 370.</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4A7A6E5-4A6D-4FE9-861D-98EE98A9A8FF}" type="slidenum">
              <a:rPr lang="en-US" smtClean="0"/>
              <a:pPr/>
              <a:t>39</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RECORD the place element in the appropriate worksheet</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C2D926-8582-4795-AC3E-5D57D12A7CEF}" type="slidenum">
              <a:rPr lang="en-US" smtClean="0"/>
              <a:pPr/>
              <a:t>40</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place attribute for the Butler Institute of American Art in its worksheet </a:t>
            </a:r>
            <a:r>
              <a:rPr lang="en-US" baseline="0" smtClean="0"/>
              <a:t>(in 370 only for now)</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41</a:t>
            </a:fld>
            <a:endParaRPr lang="en-US"/>
          </a:p>
        </p:txBody>
      </p:sp>
    </p:spTree>
    <p:extLst>
      <p:ext uri="{BB962C8B-B14F-4D97-AF65-F5344CB8AC3E}">
        <p14:creationId xmlns:p14="http://schemas.microsoft.com/office/powerpoint/2010/main" val="2724438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Record the place attribute for the Workshop in its worksheet </a:t>
            </a:r>
            <a:r>
              <a:rPr lang="en-US" baseline="0" smtClean="0"/>
              <a:t>(in 370 only for now)</a:t>
            </a:r>
            <a:endParaRPr lang="en-US" smtClean="0"/>
          </a:p>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42</a:t>
            </a:fld>
            <a:endParaRPr lang="en-US"/>
          </a:p>
        </p:txBody>
      </p:sp>
    </p:spTree>
    <p:extLst>
      <p:ext uri="{BB962C8B-B14F-4D97-AF65-F5344CB8AC3E}">
        <p14:creationId xmlns:p14="http://schemas.microsoft.com/office/powerpoint/2010/main" val="1527575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11.4. Read together.</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3E96E1-89A1-4DF0-B24C-97E0C06F1A43}" type="slidenum">
              <a:rPr lang="en-US" smtClean="0"/>
              <a:pPr/>
              <a:t>43</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a:t>
            </a:r>
          </a:p>
          <a:p>
            <a:endParaRPr lang="en-US" b="1" smtClean="0"/>
          </a:p>
          <a:p>
            <a:r>
              <a:rPr lang="en-US" b="1" smtClean="0"/>
              <a:t>Record the date element in 046 for the Workshop</a:t>
            </a:r>
            <a:r>
              <a:rPr lang="en-US" b="1" baseline="0" smtClean="0"/>
              <a:t> and for the Museum (next slides)</a:t>
            </a:r>
            <a:endParaRPr lang="en-US" b="1"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69324E-BCA8-4C45-B472-B065B6084726}" type="slidenum">
              <a:rPr lang="en-US" smtClean="0"/>
              <a:pPr/>
              <a:t>45</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together at 11.5.</a:t>
            </a:r>
          </a:p>
          <a:p>
            <a:endParaRPr lang="en-US" b="1"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Use the preferred</a:t>
            </a:r>
            <a:r>
              <a:rPr lang="en-US" b="1" baseline="0" smtClean="0"/>
              <a:t> name (as of July 2013). Not required to establish, but if it is established, use the authorized form, and include $2 naf in the field.</a:t>
            </a:r>
            <a:endParaRPr lang="en-US" b="1" smtClean="0"/>
          </a:p>
          <a:p>
            <a:endParaRPr lang="en-US" b="1"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5D3B0C-790C-491E-B449-D48EFC88C316}" type="slidenum">
              <a:rPr lang="en-US" smtClean="0"/>
              <a:pPr/>
              <a:t>48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associated institution for the Workshop on the appropriate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49</a:t>
            </a:fld>
            <a:endParaRPr lang="en-US"/>
          </a:p>
        </p:txBody>
      </p:sp>
    </p:spTree>
    <p:extLst>
      <p:ext uri="{BB962C8B-B14F-4D97-AF65-F5344CB8AC3E}">
        <p14:creationId xmlns:p14="http://schemas.microsoft.com/office/powerpoint/2010/main" val="1316481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50</a:t>
            </a:fld>
            <a:endParaRPr lang="en-US"/>
          </a:p>
        </p:txBody>
      </p:sp>
    </p:spTree>
    <p:extLst>
      <p:ext uri="{BB962C8B-B14F-4D97-AF65-F5344CB8AC3E}">
        <p14:creationId xmlns:p14="http://schemas.microsoft.com/office/powerpoint/2010/main" val="223765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8.3,</a:t>
            </a:r>
            <a:r>
              <a:rPr lang="en-US" b="0" smtClean="0"/>
              <a:t> looking for core elements for the</a:t>
            </a:r>
            <a:r>
              <a:rPr lang="en-US" b="0" baseline="0" smtClean="0"/>
              <a:t> corporate body. CLICK THROUGH as people find them.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a:t>
            </a:fld>
            <a:endParaRPr lang="en-US"/>
          </a:p>
        </p:txBody>
      </p:sp>
    </p:spTree>
    <p:extLst>
      <p:ext uri="{BB962C8B-B14F-4D97-AF65-F5344CB8AC3E}">
        <p14:creationId xmlns:p14="http://schemas.microsoft.com/office/powerpoint/2010/main" val="4062707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number of the conference on</a:t>
            </a:r>
            <a:r>
              <a:rPr lang="en-US" baseline="0" smtClean="0"/>
              <a:t> the appropriate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51</a:t>
            </a:fld>
            <a:endParaRPr lang="en-US"/>
          </a:p>
        </p:txBody>
      </p:sp>
    </p:spTree>
    <p:extLst>
      <p:ext uri="{BB962C8B-B14F-4D97-AF65-F5344CB8AC3E}">
        <p14:creationId xmlns:p14="http://schemas.microsoft.com/office/powerpoint/2010/main" val="182502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11.7.</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F770F5-397F-46EB-832A-36E12BAB9245}" type="slidenum">
              <a:rPr lang="en-US" smtClean="0"/>
              <a:pPr/>
              <a:t>52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NOTE:</a:t>
            </a:r>
            <a:r>
              <a:rPr lang="en-US" b="1" baseline="0" smtClean="0"/>
              <a:t> You might say, “well, that’s obvious” for the Library, but remember it’s not obvious for a machine and this element might be used to bring together all libraries, including those without the word “Library” in the name (e.g. Biblioteca)</a:t>
            </a:r>
            <a:endParaRPr lang="en-US" b="1" smtClean="0"/>
          </a:p>
          <a:p>
            <a:endParaRPr lang="en-US" b="1" smtClean="0"/>
          </a:p>
          <a:p>
            <a:r>
              <a:rPr lang="en-US" b="1" smtClean="0"/>
              <a:t>EXERCISE:</a:t>
            </a:r>
            <a:r>
              <a:rPr lang="en-US" b="1" baseline="0" smtClean="0"/>
              <a:t> Add this element to the three descriptions you’re working on.</a:t>
            </a:r>
          </a:p>
          <a:p>
            <a:endParaRPr lang="en-US" b="1" baseline="0" smtClean="0"/>
          </a:p>
          <a:p>
            <a:r>
              <a:rPr lang="en-US" b="1" baseline="0" smtClean="0"/>
              <a:t>Possibilities:</a:t>
            </a:r>
          </a:p>
          <a:p>
            <a:endParaRPr lang="en-US" b="1" baseline="0" smtClean="0"/>
          </a:p>
          <a:p>
            <a:r>
              <a:rPr lang="en-US" b="1" baseline="0" smtClean="0"/>
              <a:t>For the workshop: “Workshop” “Conference” “Meeting”, etc.</a:t>
            </a:r>
          </a:p>
          <a:p>
            <a:r>
              <a:rPr lang="en-US" b="1" baseline="0" smtClean="0"/>
              <a:t>For the Butler Institute: “Museum”, etc.</a:t>
            </a:r>
          </a:p>
          <a:p>
            <a:r>
              <a:rPr lang="en-US" b="1" baseline="0" smtClean="0"/>
              <a:t>For the UASLP faculty, “Medical school” etc.</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53</a:t>
            </a:fld>
            <a:endParaRPr lang="en-US"/>
          </a:p>
        </p:txBody>
      </p:sp>
    </p:spTree>
    <p:extLst>
      <p:ext uri="{BB962C8B-B14F-4D97-AF65-F5344CB8AC3E}">
        <p14:creationId xmlns:p14="http://schemas.microsoft.com/office/powerpoint/2010/main" val="4990682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11.8</a:t>
            </a:r>
            <a:r>
              <a:rPr lang="en-US" b="1" baseline="0" smtClean="0"/>
              <a:t> together. </a:t>
            </a:r>
          </a:p>
          <a:p>
            <a:endParaRPr lang="en-US" b="1" baseline="0" smtClean="0"/>
          </a:p>
          <a:p>
            <a:r>
              <a:rPr lang="en-US" b="1" smtClean="0"/>
              <a:t>Add language element to all the worksheets.</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C7DBAD-68E5-44C2-95A5-2A4F47F28CC5}" type="slidenum">
              <a:rPr lang="en-US" smtClean="0"/>
              <a:pPr/>
              <a:t>54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11.9</a:t>
            </a:r>
            <a:r>
              <a:rPr lang="en-US" b="1" baseline="0" smtClean="0"/>
              <a:t> together. </a:t>
            </a:r>
          </a:p>
          <a:p>
            <a:endParaRPr lang="en-US" b="1" baseline="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C7DBAD-68E5-44C2-95A5-2A4F47F28CC5}" type="slidenum">
              <a:rPr lang="en-US" smtClean="0"/>
              <a:pPr/>
              <a:t>55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Address element for the Butler Institute.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56</a:t>
            </a:fld>
            <a:endParaRPr lang="en-US"/>
          </a:p>
        </p:txBody>
      </p:sp>
    </p:spTree>
    <p:extLst>
      <p:ext uri="{BB962C8B-B14F-4D97-AF65-F5344CB8AC3E}">
        <p14:creationId xmlns:p14="http://schemas.microsoft.com/office/powerpoint/2010/main" val="3415827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11.10 together. </a:t>
            </a:r>
          </a:p>
          <a:p>
            <a:endParaRPr lang="en-US" b="1" baseline="0" smtClean="0"/>
          </a:p>
          <a:p>
            <a:r>
              <a:rPr lang="en-US" b="1" smtClean="0"/>
              <a:t>EXERCISE: Record a field of activity for the three bodies</a:t>
            </a:r>
            <a:r>
              <a:rPr lang="en-US" b="1" baseline="0" smtClean="0"/>
              <a:t> we’ve been describing.</a:t>
            </a:r>
            <a:endParaRPr lang="en-US" b="1"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57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EXERCISE:</a:t>
            </a:r>
            <a:r>
              <a:rPr lang="en-US" b="1" baseline="0" smtClean="0"/>
              <a:t> Add this element to the three descriptions you’re working on.</a:t>
            </a:r>
          </a:p>
          <a:p>
            <a:endParaRPr lang="en-US" b="1" baseline="0" smtClean="0"/>
          </a:p>
          <a:p>
            <a:r>
              <a:rPr lang="en-US" b="1" baseline="0" smtClean="0"/>
              <a:t>Possibilities:</a:t>
            </a:r>
          </a:p>
          <a:p>
            <a:endParaRPr lang="en-US" b="1" baseline="0" smtClean="0"/>
          </a:p>
          <a:p>
            <a:r>
              <a:rPr lang="en-US" b="1" baseline="0" smtClean="0"/>
              <a:t>For the workshop: “Nude mice”</a:t>
            </a:r>
          </a:p>
          <a:p>
            <a:r>
              <a:rPr lang="en-US" b="1" baseline="0" smtClean="0"/>
              <a:t>For the Butler Institute: “Art”</a:t>
            </a:r>
          </a:p>
          <a:p>
            <a:r>
              <a:rPr lang="en-US" b="1" baseline="0" smtClean="0"/>
              <a:t>For the UASLP faculty, “Medicine”</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58</a:t>
            </a:fld>
            <a:endParaRPr lang="en-US"/>
          </a:p>
        </p:txBody>
      </p:sp>
    </p:spTree>
    <p:extLst>
      <p:ext uri="{BB962C8B-B14F-4D97-AF65-F5344CB8AC3E}">
        <p14:creationId xmlns:p14="http://schemas.microsoft.com/office/powerpoint/2010/main" val="4990682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11.11 together.</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59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EXERCISE: Record the</a:t>
            </a:r>
            <a:r>
              <a:rPr lang="en-US" b="1" baseline="0" smtClean="0"/>
              <a:t> corporate history element for the Butler Institute (see following slide)</a:t>
            </a:r>
            <a:endParaRPr lang="en-US" b="1"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60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8.3,</a:t>
            </a:r>
            <a:r>
              <a:rPr lang="en-US" b="0" smtClean="0"/>
              <a:t> looking for core elements for the</a:t>
            </a:r>
            <a:r>
              <a:rPr lang="en-US" b="0" baseline="0" smtClean="0"/>
              <a:t> corporate body. CLICK THROUGH as people find them.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a:t>
            </a:fld>
            <a:endParaRPr lang="en-US"/>
          </a:p>
        </p:txBody>
      </p:sp>
    </p:spTree>
    <p:extLst>
      <p:ext uri="{BB962C8B-B14F-4D97-AF65-F5344CB8AC3E}">
        <p14:creationId xmlns:p14="http://schemas.microsoft.com/office/powerpoint/2010/main" val="40627076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9.18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62</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 together,</a:t>
            </a:r>
            <a:r>
              <a:rPr lang="en-US" baseline="0" smtClean="0"/>
              <a:t> including all the required additions (linger on the requirement to add place to local church and radio/TV station)</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63</a:t>
            </a:fld>
            <a:endParaRPr lang="en-US"/>
          </a:p>
        </p:txBody>
      </p:sp>
    </p:spTree>
    <p:extLst>
      <p:ext uri="{BB962C8B-B14F-4D97-AF65-F5344CB8AC3E}">
        <p14:creationId xmlns:p14="http://schemas.microsoft.com/office/powerpoint/2010/main" val="4046062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64</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65</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66</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11.13.2</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67</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68</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sources</a:t>
            </a:r>
            <a:r>
              <a:rPr lang="en-US" baseline="0" smtClean="0"/>
              <a:t> consulted on your worksheet (go back to the earlier slides if necessary)</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69</a:t>
            </a:fld>
            <a:endParaRPr lang="en-US"/>
          </a:p>
        </p:txBody>
      </p:sp>
    </p:spTree>
    <p:extLst>
      <p:ext uri="{BB962C8B-B14F-4D97-AF65-F5344CB8AC3E}">
        <p14:creationId xmlns:p14="http://schemas.microsoft.com/office/powerpoint/2010/main" val="1078877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Of the bodies</a:t>
            </a:r>
            <a:r>
              <a:rPr lang="en-US" baseline="0" smtClean="0"/>
              <a:t> we’ve been working on, o</a:t>
            </a:r>
            <a:r>
              <a:rPr lang="en-US" smtClean="0"/>
              <a:t>nly</a:t>
            </a:r>
            <a:r>
              <a:rPr lang="en-US" baseline="0" smtClean="0"/>
              <a:t> the Medical School has a related body. It is possible (and permissible) to add this 510, but it hasn’t been done much yet since the hierarchical superior also appears in the authorized access point itself. More typical are earlier and later bodies.</a:t>
            </a:r>
          </a:p>
          <a:p>
            <a:endParaRPr lang="en-US" baseline="0" smtClean="0"/>
          </a:p>
          <a:p>
            <a:r>
              <a:rPr lang="en-US" baseline="0" smtClean="0"/>
              <a:t>Point out that this is MARC order; OCLC flips $w to the end.</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70</a:t>
            </a:fld>
            <a:endParaRPr lang="en-US"/>
          </a:p>
        </p:txBody>
      </p:sp>
    </p:spTree>
    <p:extLst>
      <p:ext uri="{BB962C8B-B14F-4D97-AF65-F5344CB8AC3E}">
        <p14:creationId xmlns:p14="http://schemas.microsoft.com/office/powerpoint/2010/main" val="23000241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72</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8.5.1; have someone read, especially 8.5.6.2. Then go to Appendix A.2 &amp; B.2 and examine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 talk about $v and $u in 371;</a:t>
            </a:r>
            <a:r>
              <a:rPr lang="en-US" b="1" baseline="0" smtClean="0"/>
              <a:t> and about $2 in 372</a:t>
            </a:r>
            <a:endParaRPr lang="en-US" b="1"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B07040-57AE-4D1F-AED4-517A1997DC97}" type="slidenum">
              <a:rPr lang="en-US" smtClean="0"/>
              <a:pPr/>
              <a:t>73</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B60861A-8C6F-48FB-9002-298EC33B83E8}" type="slidenum">
              <a:rPr lang="en-US" smtClean="0"/>
              <a:pPr/>
              <a:t>74</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a:t>
            </a:r>
            <a:r>
              <a:rPr lang="en-US" b="1" baseline="0" smtClean="0"/>
              <a:t> Talk about $2 in 373</a:t>
            </a:r>
            <a:endParaRPr lang="en-US" b="1"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ADCB102-50EA-4952-AA21-031C348D3C93}" type="slidenum">
              <a:rPr lang="en-US" smtClean="0"/>
              <a:pPr/>
              <a:t>75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please turn to Chapter 11 if you’re not already there.</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4A7612-2AC7-4F78-9C55-7600C64F56DA}"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6AB6C514-0B45-4F14-8AA6-5DF49A543A8F}" type="slidenum">
              <a:rPr lang="en-US"/>
              <a:pPr>
                <a:defRPr/>
              </a:pPr>
              <a:t>‹#›</a:t>
            </a:fld>
            <a:endParaRPr lang="en-US"/>
          </a:p>
        </p:txBody>
      </p:sp>
    </p:spTree>
    <p:extLst>
      <p:ext uri="{BB962C8B-B14F-4D97-AF65-F5344CB8AC3E}">
        <p14:creationId xmlns:p14="http://schemas.microsoft.com/office/powerpoint/2010/main" val="274598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B9265B22-5040-47BB-80C8-7D967C664775}" type="slidenum">
              <a:rPr lang="en-US"/>
              <a:pPr>
                <a:defRPr/>
              </a:pPr>
              <a:t>‹#›</a:t>
            </a:fld>
            <a:endParaRPr lang="en-US"/>
          </a:p>
        </p:txBody>
      </p:sp>
    </p:spTree>
    <p:extLst>
      <p:ext uri="{BB962C8B-B14F-4D97-AF65-F5344CB8AC3E}">
        <p14:creationId xmlns:p14="http://schemas.microsoft.com/office/powerpoint/2010/main" val="333724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E412736-4CF5-4799-9CEC-7017E42DFA0C}" type="slidenum">
              <a:rPr lang="en-US"/>
              <a:pPr>
                <a:defRPr/>
              </a:pPr>
              <a:t>‹#›</a:t>
            </a:fld>
            <a:endParaRPr lang="en-US"/>
          </a:p>
        </p:txBody>
      </p:sp>
    </p:spTree>
    <p:extLst>
      <p:ext uri="{BB962C8B-B14F-4D97-AF65-F5344CB8AC3E}">
        <p14:creationId xmlns:p14="http://schemas.microsoft.com/office/powerpoint/2010/main" val="349690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D92AA2C8-A7FF-495D-8849-DA0C39E4BF22}" type="slidenum">
              <a:rPr lang="en-US"/>
              <a:pPr>
                <a:defRPr/>
              </a:pPr>
              <a:t>‹#›</a:t>
            </a:fld>
            <a:endParaRPr lang="en-US"/>
          </a:p>
        </p:txBody>
      </p:sp>
    </p:spTree>
    <p:extLst>
      <p:ext uri="{BB962C8B-B14F-4D97-AF65-F5344CB8AC3E}">
        <p14:creationId xmlns:p14="http://schemas.microsoft.com/office/powerpoint/2010/main" val="146355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0AEEC88-35C4-46EB-B433-A699E404652F}" type="slidenum">
              <a:rPr lang="en-US"/>
              <a:pPr>
                <a:defRPr/>
              </a:pPr>
              <a:t>‹#›</a:t>
            </a:fld>
            <a:endParaRPr lang="en-US"/>
          </a:p>
        </p:txBody>
      </p:sp>
    </p:spTree>
    <p:extLst>
      <p:ext uri="{BB962C8B-B14F-4D97-AF65-F5344CB8AC3E}">
        <p14:creationId xmlns:p14="http://schemas.microsoft.com/office/powerpoint/2010/main" val="36981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C4D1F42F-807F-4CE8-A249-28C523118968}" type="slidenum">
              <a:rPr lang="en-US"/>
              <a:pPr>
                <a:defRPr/>
              </a:pPr>
              <a:t>‹#›</a:t>
            </a:fld>
            <a:endParaRPr lang="en-US"/>
          </a:p>
        </p:txBody>
      </p:sp>
    </p:spTree>
    <p:extLst>
      <p:ext uri="{BB962C8B-B14F-4D97-AF65-F5344CB8AC3E}">
        <p14:creationId xmlns:p14="http://schemas.microsoft.com/office/powerpoint/2010/main" val="83894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9" name="Slide Number Placeholder 5"/>
          <p:cNvSpPr>
            <a:spLocks noGrp="1"/>
          </p:cNvSpPr>
          <p:nvPr>
            <p:ph type="sldNum" sz="quarter" idx="12"/>
          </p:nvPr>
        </p:nvSpPr>
        <p:spPr/>
        <p:txBody>
          <a:bodyPr/>
          <a:lstStyle>
            <a:lvl1pPr>
              <a:defRPr/>
            </a:lvl1pPr>
          </a:lstStyle>
          <a:p>
            <a:pPr>
              <a:defRPr/>
            </a:pPr>
            <a:fld id="{AE86D6EF-AFB9-4364-B4B6-85532BAB6D52}" type="slidenum">
              <a:rPr lang="en-US"/>
              <a:pPr>
                <a:defRPr/>
              </a:pPr>
              <a:t>‹#›</a:t>
            </a:fld>
            <a:endParaRPr lang="en-US"/>
          </a:p>
        </p:txBody>
      </p:sp>
    </p:spTree>
    <p:extLst>
      <p:ext uri="{BB962C8B-B14F-4D97-AF65-F5344CB8AC3E}">
        <p14:creationId xmlns:p14="http://schemas.microsoft.com/office/powerpoint/2010/main" val="270668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5" name="Slide Number Placeholder 5"/>
          <p:cNvSpPr>
            <a:spLocks noGrp="1"/>
          </p:cNvSpPr>
          <p:nvPr>
            <p:ph type="sldNum" sz="quarter" idx="12"/>
          </p:nvPr>
        </p:nvSpPr>
        <p:spPr/>
        <p:txBody>
          <a:bodyPr/>
          <a:lstStyle>
            <a:lvl1pPr>
              <a:defRPr/>
            </a:lvl1pPr>
          </a:lstStyle>
          <a:p>
            <a:pPr>
              <a:defRPr/>
            </a:pPr>
            <a:fld id="{081DF157-BBE1-49B2-A13E-DCCC2AC17CD1}" type="slidenum">
              <a:rPr lang="en-US"/>
              <a:pPr>
                <a:defRPr/>
              </a:pPr>
              <a:t>‹#›</a:t>
            </a:fld>
            <a:endParaRPr lang="en-US"/>
          </a:p>
        </p:txBody>
      </p:sp>
    </p:spTree>
    <p:extLst>
      <p:ext uri="{BB962C8B-B14F-4D97-AF65-F5344CB8AC3E}">
        <p14:creationId xmlns:p14="http://schemas.microsoft.com/office/powerpoint/2010/main" val="145286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4" name="Slide Number Placeholder 5"/>
          <p:cNvSpPr>
            <a:spLocks noGrp="1"/>
          </p:cNvSpPr>
          <p:nvPr>
            <p:ph type="sldNum" sz="quarter" idx="12"/>
          </p:nvPr>
        </p:nvSpPr>
        <p:spPr/>
        <p:txBody>
          <a:bodyPr/>
          <a:lstStyle>
            <a:lvl1pPr>
              <a:defRPr/>
            </a:lvl1pPr>
          </a:lstStyle>
          <a:p>
            <a:pPr>
              <a:defRPr/>
            </a:pPr>
            <a:fld id="{A95B0788-70D2-40EA-BDDE-5CE79E6FCB27}" type="slidenum">
              <a:rPr lang="en-US"/>
              <a:pPr>
                <a:defRPr/>
              </a:pPr>
              <a:t>‹#›</a:t>
            </a:fld>
            <a:endParaRPr lang="en-US"/>
          </a:p>
        </p:txBody>
      </p:sp>
    </p:spTree>
    <p:extLst>
      <p:ext uri="{BB962C8B-B14F-4D97-AF65-F5344CB8AC3E}">
        <p14:creationId xmlns:p14="http://schemas.microsoft.com/office/powerpoint/2010/main" val="356057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D9FD24E3-F95D-4095-9900-0FEF144DC112}" type="slidenum">
              <a:rPr lang="en-US"/>
              <a:pPr>
                <a:defRPr/>
              </a:pPr>
              <a:t>‹#›</a:t>
            </a:fld>
            <a:endParaRPr lang="en-US"/>
          </a:p>
        </p:txBody>
      </p:sp>
    </p:spTree>
    <p:extLst>
      <p:ext uri="{BB962C8B-B14F-4D97-AF65-F5344CB8AC3E}">
        <p14:creationId xmlns:p14="http://schemas.microsoft.com/office/powerpoint/2010/main" val="15556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EC626D9-36FC-4C0D-9FF3-B66CDBF3A3BB}" type="slidenum">
              <a:rPr lang="en-US"/>
              <a:pPr>
                <a:defRPr/>
              </a:pPr>
              <a:t>‹#›</a:t>
            </a:fld>
            <a:endParaRPr lang="en-US"/>
          </a:p>
        </p:txBody>
      </p:sp>
    </p:spTree>
    <p:extLst>
      <p:ext uri="{BB962C8B-B14F-4D97-AF65-F5344CB8AC3E}">
        <p14:creationId xmlns:p14="http://schemas.microsoft.com/office/powerpoint/2010/main" val="135949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6. Describing Corporate Bodies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246CE9-9858-480A-AB11-C529B27857FF}"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71800"/>
            <a:ext cx="6477000" cy="31242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2013</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6</a:t>
            </a:r>
            <a:r>
              <a:rPr lang="en-US" sz="3600" b="1" smtClean="0"/>
              <a:t/>
            </a:r>
            <a:br>
              <a:rPr lang="en-US" sz="3600" b="1" smtClean="0"/>
            </a:br>
            <a:r>
              <a:rPr lang="en-US" sz="3600" b="1" smtClean="0"/>
              <a:t>Describing Corporate Bodies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6AB6C514-0B45-4F14-8AA6-5DF49A543A8F}" type="slidenum">
              <a:rPr lang="en-US" smtClean="0"/>
              <a:pPr>
                <a:defRPr/>
              </a:pPr>
              <a:t>1</a:t>
            </a:fld>
            <a:endParaRPr lang="en-US"/>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1800" smtClean="0"/>
              <a:t>670  $a </a:t>
            </a:r>
            <a:r>
              <a:rPr lang="en-US" sz="1800"/>
              <a:t>A </a:t>
            </a:r>
            <a:r>
              <a:rPr lang="en-US" sz="1800" smtClean="0"/>
              <a:t>woman’s </a:t>
            </a:r>
            <a:r>
              <a:rPr lang="en-US" sz="1800"/>
              <a:t>view, </a:t>
            </a:r>
            <a:r>
              <a:rPr lang="en-US" sz="1800" smtClean="0"/>
              <a:t>1988</a:t>
            </a:r>
            <a:r>
              <a:rPr lang="en-US" sz="1800"/>
              <a:t>: </a:t>
            </a:r>
            <a:r>
              <a:rPr lang="en-US" sz="1800" smtClean="0"/>
              <a:t>$b </a:t>
            </a:r>
            <a:r>
              <a:rPr lang="en-US" sz="1800"/>
              <a:t>t.p. (S.L.C. Public Library)</a:t>
            </a:r>
            <a:endParaRPr lang="en-US" sz="1800" smtClean="0"/>
          </a:p>
          <a:p>
            <a:pPr marL="0" lvl="1" indent="0">
              <a:buNone/>
            </a:pPr>
            <a:endParaRPr lang="en-US" sz="1800" smtClean="0"/>
          </a:p>
          <a:p>
            <a:pPr marL="0" indent="0">
              <a:buNone/>
            </a:pPr>
            <a:r>
              <a:rPr lang="en-US" sz="1800" smtClean="0"/>
              <a:t>670  $a </a:t>
            </a:r>
            <a:r>
              <a:rPr lang="en-US" sz="1800"/>
              <a:t>1998 western letterpress broadside exchange, 1998: </a:t>
            </a:r>
            <a:r>
              <a:rPr lang="en-US" sz="1800" smtClean="0"/>
              <a:t>$b </a:t>
            </a:r>
            <a:r>
              <a:rPr lang="en-US" sz="1800"/>
              <a:t>cover of prospectus (Marriott Library Book Arts Program</a:t>
            </a:r>
            <a:r>
              <a:rPr lang="en-US" sz="1800" smtClean="0"/>
              <a:t>)</a:t>
            </a:r>
          </a:p>
          <a:p>
            <a:pPr marL="0" indent="0">
              <a:buNone/>
            </a:pPr>
            <a:endParaRPr lang="en-US" sz="1800"/>
          </a:p>
          <a:p>
            <a:pPr marL="0" indent="0">
              <a:buNone/>
            </a:pPr>
            <a:r>
              <a:rPr lang="en-US" sz="1800" smtClean="0"/>
              <a:t>670  $a </a:t>
            </a:r>
            <a:r>
              <a:rPr lang="en-US" sz="1800"/>
              <a:t>Wikipedia, </a:t>
            </a:r>
            <a:r>
              <a:rPr lang="en-US" sz="1800" smtClean="0"/>
              <a:t>January </a:t>
            </a:r>
            <a:r>
              <a:rPr lang="en-US" sz="1800"/>
              <a:t>23, 2011: </a:t>
            </a:r>
            <a:r>
              <a:rPr lang="en-US" sz="1800" smtClean="0"/>
              <a:t>$b (</a:t>
            </a:r>
            <a:r>
              <a:rPr lang="en-US" sz="1800"/>
              <a:t>The 2002 Winter Olympics, officially known as the XIX Olympic Winter Games; held </a:t>
            </a:r>
            <a:r>
              <a:rPr lang="en-US" sz="1800" smtClean="0"/>
              <a:t>February </a:t>
            </a:r>
            <a:r>
              <a:rPr lang="en-US" sz="1800"/>
              <a:t>8-24, 2002 in and around Salt Lake City, Utah</a:t>
            </a:r>
            <a:r>
              <a:rPr lang="en-US" sz="1800" smtClean="0"/>
              <a:t>)</a:t>
            </a:r>
          </a:p>
          <a:p>
            <a:pPr marL="0" indent="0">
              <a:buNone/>
            </a:pPr>
            <a:endParaRPr lang="en-US" sz="1800"/>
          </a:p>
          <a:p>
            <a:pPr marL="0" indent="0">
              <a:buNone/>
            </a:pPr>
            <a:r>
              <a:rPr lang="en-US" sz="1800" smtClean="0"/>
              <a:t>670   $a Guru’s </a:t>
            </a:r>
            <a:r>
              <a:rPr lang="en-US" sz="1800"/>
              <a:t>Provo Restaurant study, 2001: </a:t>
            </a:r>
            <a:r>
              <a:rPr lang="en-US" sz="1800" smtClean="0"/>
              <a:t>$b title page </a:t>
            </a:r>
            <a:r>
              <a:rPr lang="en-US" sz="1800"/>
              <a:t>(</a:t>
            </a:r>
            <a:r>
              <a:rPr lang="en-US" sz="1800" smtClean="0"/>
              <a:t>Guru’s</a:t>
            </a:r>
            <a:r>
              <a:rPr lang="en-US" sz="1800"/>
              <a:t>) cover (</a:t>
            </a:r>
            <a:r>
              <a:rPr lang="en-US" sz="1800" smtClean="0"/>
              <a:t>Guru’s </a:t>
            </a:r>
            <a:r>
              <a:rPr lang="en-US" sz="1800"/>
              <a:t>International, Inc.) </a:t>
            </a:r>
            <a:r>
              <a:rPr lang="en-US" sz="1800" smtClean="0"/>
              <a:t>page </a:t>
            </a:r>
            <a:r>
              <a:rPr lang="en-US" sz="1800"/>
              <a:t>1 (</a:t>
            </a:r>
            <a:r>
              <a:rPr lang="en-US" sz="1800" smtClean="0"/>
              <a:t>Guru’s </a:t>
            </a:r>
            <a:r>
              <a:rPr lang="en-US" sz="1800"/>
              <a:t>International Inc.; Guru's)</a:t>
            </a:r>
          </a:p>
          <a:p>
            <a:pPr marL="0" indent="0">
              <a:buNone/>
            </a:pPr>
            <a:endParaRPr lang="en-US" sz="1800" smtClean="0"/>
          </a:p>
          <a:p>
            <a:pPr marL="0" indent="0">
              <a:buNone/>
            </a:pPr>
            <a:r>
              <a:rPr lang="en-US" sz="1800" smtClean="0"/>
              <a:t>670  $a OCLC</a:t>
            </a:r>
            <a:r>
              <a:rPr lang="en-US" sz="1800"/>
              <a:t>, June 23, 2011 </a:t>
            </a:r>
            <a:r>
              <a:rPr lang="en-US" sz="1800" smtClean="0"/>
              <a:t>$b </a:t>
            </a:r>
            <a:r>
              <a:rPr lang="en-US" sz="1800"/>
              <a:t>(access point: </a:t>
            </a:r>
            <a:r>
              <a:rPr lang="en-US" sz="1800" smtClean="0"/>
              <a:t>Utah State University; </a:t>
            </a:r>
            <a:r>
              <a:rPr lang="en-US" sz="1800"/>
              <a:t>usage: </a:t>
            </a:r>
            <a:r>
              <a:rPr lang="en-US" sz="1800" smtClean="0"/>
              <a:t>Utah State University; Utah State)</a:t>
            </a:r>
            <a:endParaRPr lang="en-US" sz="1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10</a:t>
            </a:fld>
            <a:endParaRPr lang="en-US"/>
          </a:p>
        </p:txBody>
      </p:sp>
    </p:spTree>
    <p:extLst>
      <p:ext uri="{BB962C8B-B14F-4D97-AF65-F5344CB8AC3E}">
        <p14:creationId xmlns:p14="http://schemas.microsoft.com/office/powerpoint/2010/main" val="2265829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Identifying Corporate Bodies: Sources</a:t>
            </a:r>
          </a:p>
        </p:txBody>
      </p:sp>
      <p:sp>
        <p:nvSpPr>
          <p:cNvPr id="13315" name="Content Placeholder 2"/>
          <p:cNvSpPr>
            <a:spLocks noGrp="1"/>
          </p:cNvSpPr>
          <p:nvPr>
            <p:ph idx="1"/>
          </p:nvPr>
        </p:nvSpPr>
        <p:spPr/>
        <p:txBody>
          <a:bodyPr/>
          <a:lstStyle/>
          <a:p>
            <a:endParaRPr lang="en-US" smtClean="0"/>
          </a:p>
          <a:p>
            <a:r>
              <a:rPr lang="en-US" smtClean="0"/>
              <a:t>Where can we get information about corporate bodies?</a:t>
            </a:r>
          </a:p>
          <a:p>
            <a:pPr lvl="1"/>
            <a:r>
              <a:rPr lang="en-US" smtClean="0"/>
              <a:t>11.1.1: Take the name or names of the corporate body from </a:t>
            </a:r>
            <a:r>
              <a:rPr lang="en-US" i="1" smtClean="0"/>
              <a:t>any source</a:t>
            </a:r>
            <a:r>
              <a:rPr lang="en-US" smtClean="0"/>
              <a:t>; take information on other identifying attributes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Corporate bodies: Sources</a:t>
            </a:r>
          </a:p>
        </p:txBody>
      </p:sp>
      <p:sp>
        <p:nvSpPr>
          <p:cNvPr id="19459" name="Content Placeholder 2"/>
          <p:cNvSpPr>
            <a:spLocks noGrp="1"/>
          </p:cNvSpPr>
          <p:nvPr>
            <p:ph idx="1"/>
          </p:nvPr>
        </p:nvSpPr>
        <p:spPr/>
        <p:txBody>
          <a:bodyPr/>
          <a:lstStyle/>
          <a:p>
            <a:r>
              <a:rPr lang="en-US" dirty="0" smtClean="0"/>
              <a:t>Sources to check</a:t>
            </a:r>
          </a:p>
          <a:p>
            <a:pPr lvl="1"/>
            <a:r>
              <a:rPr lang="en-US" dirty="0" smtClean="0"/>
              <a:t>The resource you are cataloging</a:t>
            </a:r>
          </a:p>
          <a:p>
            <a:pPr lvl="1"/>
            <a:r>
              <a:rPr lang="en-US" dirty="0" smtClean="0"/>
              <a:t>The LC/NACO Authority File (authorities.loc.gov)</a:t>
            </a:r>
          </a:p>
          <a:p>
            <a:pPr lvl="1"/>
            <a:r>
              <a:rPr lang="en-US" dirty="0" smtClean="0"/>
              <a:t>Your database (e.g. OCLC)</a:t>
            </a:r>
          </a:p>
          <a:p>
            <a:pPr lvl="1"/>
            <a:r>
              <a:rPr lang="en-US" dirty="0" smtClean="0"/>
              <a:t>Optional: Other useful sources</a:t>
            </a:r>
          </a:p>
          <a:p>
            <a:pPr lvl="2"/>
            <a:r>
              <a:rPr lang="en-US" dirty="0" smtClean="0"/>
              <a:t>Virtual </a:t>
            </a:r>
            <a:r>
              <a:rPr lang="en-US" dirty="0"/>
              <a:t>International Authority File (http://</a:t>
            </a:r>
            <a:r>
              <a:rPr lang="en-US" dirty="0" smtClean="0"/>
              <a:t>viaf.org)</a:t>
            </a:r>
            <a:endParaRPr lang="en-US" dirty="0"/>
          </a:p>
          <a:p>
            <a:pPr lvl="2"/>
            <a:r>
              <a:rPr lang="en-US" dirty="0"/>
              <a:t>Wikipedia (http://www.wikipedia.org/)</a:t>
            </a:r>
          </a:p>
          <a:p>
            <a:pPr lvl="2"/>
            <a:r>
              <a:rPr lang="en-US" dirty="0" smtClean="0"/>
              <a:t>Other sources such as encyclopedias and dictionaries</a:t>
            </a:r>
          </a:p>
          <a:p>
            <a:pPr lvl="2"/>
            <a:r>
              <a:rPr lang="en-US" dirty="0" smtClean="0"/>
              <a:t>Website of corporate body being authorized</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12</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Attributes of Corporate Bodies: Name</a:t>
            </a:r>
          </a:p>
        </p:txBody>
      </p:sp>
      <p:sp>
        <p:nvSpPr>
          <p:cNvPr id="14339" name="Content Placeholder 2"/>
          <p:cNvSpPr>
            <a:spLocks noGrp="1"/>
          </p:cNvSpPr>
          <p:nvPr>
            <p:ph idx="1"/>
          </p:nvPr>
        </p:nvSpPr>
        <p:spPr/>
        <p:txBody>
          <a:bodyPr/>
          <a:lstStyle/>
          <a:p>
            <a:r>
              <a:rPr lang="en-US" smtClean="0"/>
              <a:t>Name is a core element</a:t>
            </a:r>
          </a:p>
          <a:p>
            <a:r>
              <a:rPr lang="en-US" smtClean="0"/>
              <a:t>Preferred name</a:t>
            </a:r>
          </a:p>
          <a:p>
            <a:pPr lvl="1"/>
            <a:r>
              <a:rPr lang="en-US" smtClean="0"/>
              <a:t>Chosen according to 11.2.2.3: “Choose the name by which the corporate body is commonly identified.”</a:t>
            </a:r>
          </a:p>
          <a:p>
            <a:pPr lvl="1"/>
            <a:r>
              <a:rPr lang="en-US" smtClean="0"/>
              <a:t>11.2.2.2 gives help in deciding the commonly known form: prefer forms found in resources associated with the corporate body.</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Attributes of Corporate Bodies: Name</a:t>
            </a:r>
          </a:p>
        </p:txBody>
      </p:sp>
      <p:sp>
        <p:nvSpPr>
          <p:cNvPr id="15363" name="Content Placeholder 2"/>
          <p:cNvSpPr>
            <a:spLocks noGrp="1"/>
          </p:cNvSpPr>
          <p:nvPr>
            <p:ph idx="1"/>
          </p:nvPr>
        </p:nvSpPr>
        <p:spPr/>
        <p:txBody>
          <a:bodyPr/>
          <a:lstStyle/>
          <a:p>
            <a:endParaRPr lang="en-US" smtClean="0"/>
          </a:p>
          <a:p>
            <a:r>
              <a:rPr lang="en-US" smtClean="0"/>
              <a:t>11.2.2.6. If the name of a corporate body has changed (including changes from one language to another), choose the new name as the preferred name for use with resources associated with that name.</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Attributes of Corporate Bodies: Recording the Name</a:t>
            </a:r>
          </a:p>
        </p:txBody>
      </p:sp>
      <p:sp>
        <p:nvSpPr>
          <p:cNvPr id="16387" name="Content Placeholder 2"/>
          <p:cNvSpPr>
            <a:spLocks noGrp="1"/>
          </p:cNvSpPr>
          <p:nvPr>
            <p:ph idx="1"/>
          </p:nvPr>
        </p:nvSpPr>
        <p:spPr/>
        <p:txBody>
          <a:bodyPr/>
          <a:lstStyle/>
          <a:p>
            <a:endParaRPr lang="en-US" sz="2800" smtClean="0"/>
          </a:p>
          <a:p>
            <a:r>
              <a:rPr lang="en-US" sz="2800" smtClean="0"/>
              <a:t>11.2.2.4. Record the name of a corporate body as it appears in resources associated with the body.</a:t>
            </a:r>
          </a:p>
          <a:p>
            <a:r>
              <a:rPr lang="en-US" sz="2800" smtClean="0"/>
              <a:t>In other words, no manipulation of the preferred name, as we do with personal names.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Attributes of Corporate Bodies: Recording the Name</a:t>
            </a:r>
          </a:p>
        </p:txBody>
      </p:sp>
      <p:sp>
        <p:nvSpPr>
          <p:cNvPr id="16387" name="Content Placeholder 2"/>
          <p:cNvSpPr>
            <a:spLocks noGrp="1"/>
          </p:cNvSpPr>
          <p:nvPr>
            <p:ph idx="1"/>
          </p:nvPr>
        </p:nvSpPr>
        <p:spPr/>
        <p:txBody>
          <a:bodyPr/>
          <a:lstStyle/>
          <a:p>
            <a:r>
              <a:rPr lang="en-US" sz="2400" smtClean="0"/>
              <a:t>Include full stops or not in names consisting of initials following the usage of the body (11.2.2.7)</a:t>
            </a:r>
          </a:p>
          <a:p>
            <a:pPr lvl="1"/>
            <a:r>
              <a:rPr lang="en-US" sz="2400" smtClean="0"/>
              <a:t>IBM Australia </a:t>
            </a:r>
            <a:r>
              <a:rPr lang="en-US" sz="2400" i="1" smtClean="0"/>
              <a:t>not</a:t>
            </a:r>
            <a:r>
              <a:rPr lang="en-US" sz="2400" smtClean="0"/>
              <a:t> I.B.M. Australia</a:t>
            </a:r>
          </a:p>
          <a:p>
            <a:r>
              <a:rPr lang="en-US" sz="2400" smtClean="0"/>
              <a:t>Omit initial articles (11.2.2.8 alternative)</a:t>
            </a:r>
          </a:p>
          <a:p>
            <a:pPr lvl="1"/>
            <a:r>
              <a:rPr lang="en-US" sz="2400" smtClean="0"/>
              <a:t>First Church of Christ, Scientist </a:t>
            </a:r>
            <a:r>
              <a:rPr lang="en-US" sz="2400" i="1" smtClean="0"/>
              <a:t>not</a:t>
            </a:r>
            <a:r>
              <a:rPr lang="en-US" sz="2400" smtClean="0"/>
              <a:t> The First Church of Christ, Scientist</a:t>
            </a:r>
          </a:p>
          <a:p>
            <a:r>
              <a:rPr lang="en-US" sz="2400" smtClean="0"/>
              <a:t>Omit terms indicating incorporation unless integral to the name or needed to make clear that it’s a corporate body (11.2.2.10)</a:t>
            </a:r>
            <a:endParaRPr lang="en-US" sz="2400"/>
          </a:p>
          <a:p>
            <a:pPr lvl="1"/>
            <a:r>
              <a:rPr lang="en-US" sz="2400" smtClean="0"/>
              <a:t>EBSCO Industries </a:t>
            </a:r>
            <a:r>
              <a:rPr lang="en-US" sz="2400" i="1" smtClean="0"/>
              <a:t>not </a:t>
            </a:r>
            <a:r>
              <a:rPr lang="en-US" sz="2400" smtClean="0"/>
              <a:t>EBSCO Industries, Inc.</a:t>
            </a:r>
          </a:p>
          <a:p>
            <a:pPr lvl="1"/>
            <a:r>
              <a:rPr lang="en-US" sz="2400" i="1" smtClean="0"/>
              <a:t>but</a:t>
            </a:r>
            <a:r>
              <a:rPr lang="en-US" sz="2400" smtClean="0"/>
              <a:t> Time, inc.</a:t>
            </a:r>
            <a:endParaRPr lang="en-US" sz="2400" i="1"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16</a:t>
            </a:fld>
            <a:endParaRPr lang="en-US"/>
          </a:p>
        </p:txBody>
      </p:sp>
    </p:spTree>
    <p:extLst>
      <p:ext uri="{BB962C8B-B14F-4D97-AF65-F5344CB8AC3E}">
        <p14:creationId xmlns:p14="http://schemas.microsoft.com/office/powerpoint/2010/main" val="4072979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Corporate body: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corporate body.</a:t>
            </a:r>
          </a:p>
          <a:p>
            <a:r>
              <a:rPr lang="en-US" sz="2800" smtClean="0"/>
              <a:t>Record in the MARC authorities format 110 field, first indicator 1 (if the body is a jurisdiction) or 2 (if not)</a:t>
            </a:r>
          </a:p>
          <a:p>
            <a:r>
              <a:rPr lang="en-US" sz="2800" smtClean="0"/>
              <a:t>Record the preferred name in subfield $a. Subfield $b may also record part of the preferred name, if appropriate.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17</a:t>
            </a:fld>
            <a:endParaRPr lang="en-US"/>
          </a:p>
        </p:txBody>
      </p:sp>
    </p:spTree>
    <p:extLst>
      <p:ext uri="{BB962C8B-B14F-4D97-AF65-F5344CB8AC3E}">
        <p14:creationId xmlns:p14="http://schemas.microsoft.com/office/powerpoint/2010/main" val="3019218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Corporate Body: Preferred Name (MARC examples)</a:t>
            </a:r>
          </a:p>
        </p:txBody>
      </p:sp>
      <p:sp>
        <p:nvSpPr>
          <p:cNvPr id="20483" name="Content Placeholder 2"/>
          <p:cNvSpPr>
            <a:spLocks noGrp="1"/>
          </p:cNvSpPr>
          <p:nvPr>
            <p:ph idx="1"/>
          </p:nvPr>
        </p:nvSpPr>
        <p:spPr/>
        <p:txBody>
          <a:bodyPr/>
          <a:lstStyle/>
          <a:p>
            <a:pPr marL="0" indent="0">
              <a:buNone/>
            </a:pPr>
            <a:r>
              <a:rPr lang="en-US" sz="2800" dirty="0" smtClean="0"/>
              <a:t>The preferred name is bolded in each example</a:t>
            </a:r>
          </a:p>
          <a:p>
            <a:pPr marL="800100" lvl="2" indent="0">
              <a:buNone/>
            </a:pPr>
            <a:r>
              <a:rPr lang="en-US" sz="2200" dirty="0" smtClean="0"/>
              <a:t>110 1 $a </a:t>
            </a:r>
            <a:r>
              <a:rPr lang="en-US" sz="2200" b="1" dirty="0"/>
              <a:t>United States. </a:t>
            </a:r>
            <a:r>
              <a:rPr lang="en-US" sz="2200" dirty="0" smtClean="0"/>
              <a:t>$b</a:t>
            </a:r>
            <a:r>
              <a:rPr lang="en-US" sz="2200" b="1" dirty="0" smtClean="0"/>
              <a:t> </a:t>
            </a:r>
            <a:r>
              <a:rPr lang="en-US" sz="2200" b="1" dirty="0"/>
              <a:t>Armed Forces Bicentennial Band</a:t>
            </a:r>
            <a:endParaRPr lang="en-US" sz="2200" dirty="0" smtClean="0"/>
          </a:p>
          <a:p>
            <a:pPr marL="800100" lvl="2" indent="0">
              <a:buNone/>
            </a:pPr>
            <a:r>
              <a:rPr lang="en-US" sz="2200" dirty="0" smtClean="0"/>
              <a:t>110 1 $a </a:t>
            </a:r>
            <a:r>
              <a:rPr lang="en-US" sz="2200" b="1" dirty="0"/>
              <a:t>Utah. </a:t>
            </a:r>
            <a:r>
              <a:rPr lang="en-US" sz="2200" dirty="0" smtClean="0"/>
              <a:t>$b</a:t>
            </a:r>
            <a:r>
              <a:rPr lang="en-US" sz="2200" b="1" dirty="0" smtClean="0"/>
              <a:t> Department of </a:t>
            </a:r>
            <a:r>
              <a:rPr lang="en-US" sz="2200" b="1" dirty="0"/>
              <a:t>Administrative Services</a:t>
            </a:r>
            <a:endParaRPr lang="en-US" sz="2200" dirty="0" smtClean="0"/>
          </a:p>
          <a:p>
            <a:pPr marL="800100" lvl="2" indent="0">
              <a:buNone/>
            </a:pPr>
            <a:r>
              <a:rPr lang="en-US" sz="2200" dirty="0" smtClean="0"/>
              <a:t>110 2 $a </a:t>
            </a:r>
            <a:r>
              <a:rPr lang="en-US" sz="2200" b="1" dirty="0"/>
              <a:t>Fifth Church of Christ </a:t>
            </a:r>
            <a:r>
              <a:rPr lang="en-US" sz="2200" dirty="0"/>
              <a:t>(Gloucester, Mass.)</a:t>
            </a:r>
            <a:endParaRPr lang="en-US" sz="2200" dirty="0" smtClean="0"/>
          </a:p>
          <a:p>
            <a:pPr marL="800100" lvl="2" indent="0">
              <a:buNone/>
            </a:pPr>
            <a:r>
              <a:rPr lang="en-US" sz="2200" dirty="0" smtClean="0"/>
              <a:t>110 </a:t>
            </a:r>
            <a:r>
              <a:rPr lang="en-US" sz="2200" dirty="0"/>
              <a:t>2</a:t>
            </a:r>
            <a:r>
              <a:rPr lang="en-US" sz="2200" dirty="0" smtClean="0"/>
              <a:t> $a </a:t>
            </a:r>
            <a:r>
              <a:rPr lang="en-US" sz="2200" b="1" dirty="0"/>
              <a:t>Sandy Coast </a:t>
            </a:r>
            <a:r>
              <a:rPr lang="en-US" sz="2200" dirty="0"/>
              <a:t>(Musical group</a:t>
            </a:r>
            <a:r>
              <a:rPr lang="en-US" sz="2200" dirty="0" smtClean="0"/>
              <a:t>)</a:t>
            </a:r>
          </a:p>
          <a:p>
            <a:pPr marL="800100" lvl="2" indent="0">
              <a:buNone/>
            </a:pPr>
            <a:r>
              <a:rPr lang="en-US" sz="2200" dirty="0" smtClean="0"/>
              <a:t>110 </a:t>
            </a:r>
            <a:r>
              <a:rPr lang="en-US" sz="2200" dirty="0"/>
              <a:t>2</a:t>
            </a:r>
            <a:r>
              <a:rPr lang="en-US" sz="2200" dirty="0" smtClean="0"/>
              <a:t> $a </a:t>
            </a:r>
            <a:r>
              <a:rPr lang="en-US" sz="2200" b="1" dirty="0"/>
              <a:t>Kanab Creek Ranchos, Inc.</a:t>
            </a:r>
            <a:endParaRPr lang="en-US" sz="2200" dirty="0" smtClean="0"/>
          </a:p>
          <a:p>
            <a:pPr marL="800100" lvl="2" indent="0">
              <a:buNone/>
            </a:pPr>
            <a:r>
              <a:rPr lang="en-US" sz="2200" dirty="0" smtClean="0"/>
              <a:t>110 2 $a </a:t>
            </a:r>
            <a:r>
              <a:rPr lang="en-US" sz="2200" b="1" dirty="0" smtClean="0"/>
              <a:t>Guru’s </a:t>
            </a:r>
            <a:r>
              <a:rPr lang="en-US" sz="2200" dirty="0"/>
              <a:t>(Restaurant : Provo, Utah</a:t>
            </a:r>
            <a:r>
              <a:rPr lang="en-US" sz="2200" dirty="0" smtClean="0"/>
              <a:t>)</a:t>
            </a:r>
          </a:p>
          <a:p>
            <a:pPr marL="800100" lvl="2" indent="0">
              <a:buNone/>
            </a:pPr>
            <a:r>
              <a:rPr lang="en-US" sz="2200" dirty="0" smtClean="0"/>
              <a:t>110 2 $a </a:t>
            </a:r>
            <a:r>
              <a:rPr lang="en-US" sz="2200" b="1" dirty="0"/>
              <a:t>Bountiful Junior High </a:t>
            </a:r>
            <a:r>
              <a:rPr lang="en-US" sz="2200" b="1" dirty="0" smtClean="0"/>
              <a:t>School</a:t>
            </a:r>
          </a:p>
          <a:p>
            <a:pPr marL="800100" lvl="2" indent="0">
              <a:buNone/>
            </a:pPr>
            <a:r>
              <a:rPr lang="en-US" sz="2200" dirty="0"/>
              <a:t>110 </a:t>
            </a:r>
            <a:r>
              <a:rPr lang="en-US" sz="2200" dirty="0" smtClean="0"/>
              <a:t>1 </a:t>
            </a:r>
            <a:r>
              <a:rPr lang="en-US" sz="2200" dirty="0"/>
              <a:t>$a </a:t>
            </a:r>
            <a:r>
              <a:rPr lang="en-US" sz="2200" b="1" dirty="0"/>
              <a:t>Orem (Utah). </a:t>
            </a:r>
            <a:r>
              <a:rPr lang="en-US" sz="2200" dirty="0" smtClean="0"/>
              <a:t>$b </a:t>
            </a:r>
            <a:r>
              <a:rPr lang="en-US" sz="2200" b="1" dirty="0"/>
              <a:t>Planning &amp; Zoning </a:t>
            </a:r>
            <a:r>
              <a:rPr lang="en-US" sz="2200" b="1" dirty="0" smtClean="0"/>
              <a:t>Department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18</a:t>
            </a:fld>
            <a:endParaRPr lang="en-US"/>
          </a:p>
        </p:txBody>
      </p:sp>
    </p:spTree>
    <p:extLst>
      <p:ext uri="{BB962C8B-B14F-4D97-AF65-F5344CB8AC3E}">
        <p14:creationId xmlns:p14="http://schemas.microsoft.com/office/powerpoint/2010/main" val="619030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05" t="12875" r="4097" b="3307"/>
          <a:stretch/>
        </p:blipFill>
        <p:spPr bwMode="auto">
          <a:xfrm>
            <a:off x="5029200" y="1295400"/>
            <a:ext cx="3871073" cy="50198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10" t="10417" r="3348" b="1595"/>
          <a:stretch/>
        </p:blipFill>
        <p:spPr bwMode="auto">
          <a:xfrm>
            <a:off x="533400" y="304800"/>
            <a:ext cx="4308954" cy="56074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73" t="11690" r="5002" b="3560"/>
          <a:stretch/>
        </p:blipFill>
        <p:spPr bwMode="auto">
          <a:xfrm>
            <a:off x="2924948" y="381000"/>
            <a:ext cx="4916346" cy="62327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1524000"/>
            <a:ext cx="1143000" cy="369332"/>
          </a:xfrm>
          <a:prstGeom prst="rect">
            <a:avLst/>
          </a:prstGeom>
          <a:noFill/>
        </p:spPr>
        <p:txBody>
          <a:bodyPr wrap="square" rtlCol="0">
            <a:spAutoFit/>
          </a:bodyPr>
          <a:lstStyle/>
          <a:p>
            <a:r>
              <a:rPr lang="en-US" smtClean="0"/>
              <a:t>Page 9</a:t>
            </a:r>
            <a:endParaRPr lang="en-US"/>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20</a:t>
            </a:fld>
            <a:endParaRPr lang="en-US"/>
          </a:p>
        </p:txBody>
      </p:sp>
    </p:spTree>
    <p:extLst>
      <p:ext uri="{BB962C8B-B14F-4D97-AF65-F5344CB8AC3E}">
        <p14:creationId xmlns:p14="http://schemas.microsoft.com/office/powerpoint/2010/main" val="2578607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197" y="0"/>
            <a:ext cx="6191003"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21</a:t>
            </a:fld>
            <a:endParaRPr lang="en-US"/>
          </a:p>
        </p:txBody>
      </p:sp>
    </p:spTree>
    <p:extLst>
      <p:ext uri="{BB962C8B-B14F-4D97-AF65-F5344CB8AC3E}">
        <p14:creationId xmlns:p14="http://schemas.microsoft.com/office/powerpoint/2010/main" val="1907534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a:t>
            </a:r>
            <a:br>
              <a:rPr lang="en-US" smtClean="0"/>
            </a:br>
            <a:r>
              <a:rPr lang="en-US" smtClean="0"/>
              <a:t>Preferred Name</a:t>
            </a:r>
            <a:endParaRPr lang="en-US"/>
          </a:p>
        </p:txBody>
      </p:sp>
      <p:sp>
        <p:nvSpPr>
          <p:cNvPr id="3" name="Content Placeholder 2"/>
          <p:cNvSpPr>
            <a:spLocks noGrp="1"/>
          </p:cNvSpPr>
          <p:nvPr>
            <p:ph idx="1"/>
          </p:nvPr>
        </p:nvSpPr>
        <p:spPr/>
        <p:txBody>
          <a:bodyPr/>
          <a:lstStyle/>
          <a:p>
            <a:r>
              <a:rPr lang="en-US" smtClean="0"/>
              <a:t>Record the preferred name of this body on an authority worksheet.</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22</a:t>
            </a:fld>
            <a:endParaRPr lang="en-US"/>
          </a:p>
        </p:txBody>
      </p:sp>
    </p:spTree>
    <p:extLst>
      <p:ext uri="{BB962C8B-B14F-4D97-AF65-F5344CB8AC3E}">
        <p14:creationId xmlns:p14="http://schemas.microsoft.com/office/powerpoint/2010/main" val="3860354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Corporate Bodies: Subordinate Bodies: Name</a:t>
            </a:r>
          </a:p>
        </p:txBody>
      </p:sp>
      <p:sp>
        <p:nvSpPr>
          <p:cNvPr id="20483" name="Content Placeholder 2"/>
          <p:cNvSpPr>
            <a:spLocks noGrp="1"/>
          </p:cNvSpPr>
          <p:nvPr>
            <p:ph idx="1"/>
          </p:nvPr>
        </p:nvSpPr>
        <p:spPr/>
        <p:txBody>
          <a:bodyPr/>
          <a:lstStyle/>
          <a:p>
            <a:r>
              <a:rPr lang="en-US" smtClean="0"/>
              <a:t>No change from AACR2</a:t>
            </a:r>
          </a:p>
          <a:p>
            <a:r>
              <a:rPr lang="en-US" smtClean="0"/>
              <a:t>Basic rule the same as for non-subordinate bodies (11.2.2.13)</a:t>
            </a:r>
          </a:p>
          <a:p>
            <a:pPr lvl="1"/>
            <a:r>
              <a:rPr lang="en-US" smtClean="0"/>
              <a:t>Record the name as it appears unless the name belongs to one of the “types” listed</a:t>
            </a:r>
          </a:p>
          <a:p>
            <a:r>
              <a:rPr lang="en-US" smtClean="0"/>
              <a:t>Still two lists</a:t>
            </a:r>
          </a:p>
          <a:p>
            <a:pPr lvl="1"/>
            <a:r>
              <a:rPr lang="en-US" smtClean="0"/>
              <a:t>Government body (11.2.2.18) or not (11.2.2.14)?</a:t>
            </a:r>
          </a:p>
          <a:p>
            <a:r>
              <a:rPr lang="en-US" smtClean="0"/>
              <a:t>RDA July 2013 revision combines the lists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CB recorded subordinately or not? </a:t>
            </a:r>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400" dirty="0" smtClean="0"/>
              <a:t>Library of Congress</a:t>
            </a:r>
          </a:p>
          <a:p>
            <a:pPr marL="400050" lvl="1" indent="0">
              <a:buNone/>
            </a:pPr>
            <a:r>
              <a:rPr lang="en-US" sz="2400" dirty="0" smtClean="0"/>
              <a:t>110 2  $a Library of Congress</a:t>
            </a:r>
          </a:p>
          <a:p>
            <a:pPr marL="0" indent="0">
              <a:buNone/>
            </a:pPr>
            <a:r>
              <a:rPr lang="en-US" sz="2400" dirty="0"/>
              <a:t>Student Society for </a:t>
            </a:r>
            <a:r>
              <a:rPr lang="en-US" sz="2400"/>
              <a:t>Ancient </a:t>
            </a:r>
            <a:r>
              <a:rPr lang="en-US" sz="2400" smtClean="0"/>
              <a:t>Studies [at </a:t>
            </a:r>
            <a:r>
              <a:rPr lang="en-US" sz="2400" dirty="0"/>
              <a:t>Brigham </a:t>
            </a:r>
            <a:r>
              <a:rPr lang="en-US" sz="2400"/>
              <a:t>Young </a:t>
            </a:r>
            <a:r>
              <a:rPr lang="en-US" sz="2400" smtClean="0"/>
              <a:t>University]</a:t>
            </a:r>
            <a:endParaRPr lang="en-US" sz="2400" dirty="0" smtClean="0"/>
          </a:p>
          <a:p>
            <a:pPr marL="400050" lvl="1" indent="0">
              <a:buNone/>
            </a:pPr>
            <a:r>
              <a:rPr lang="en-US" sz="2400" dirty="0" smtClean="0"/>
              <a:t>110 2  $a Student Society for Ancient Studies</a:t>
            </a:r>
          </a:p>
          <a:p>
            <a:pPr marL="0" indent="0">
              <a:buNone/>
            </a:pPr>
            <a:r>
              <a:rPr lang="en-US" sz="2400" dirty="0" smtClean="0"/>
              <a:t>Advanced </a:t>
            </a:r>
            <a:r>
              <a:rPr lang="en-US" sz="2400"/>
              <a:t>Plans </a:t>
            </a:r>
            <a:r>
              <a:rPr lang="en-US" sz="2400" smtClean="0"/>
              <a:t>Directorate [at </a:t>
            </a:r>
            <a:r>
              <a:rPr lang="en-US" sz="2400"/>
              <a:t>Aerospace </a:t>
            </a:r>
            <a:r>
              <a:rPr lang="en-US" sz="2400" smtClean="0"/>
              <a:t>Corporation]</a:t>
            </a:r>
            <a:endParaRPr lang="en-US" sz="2400" dirty="0" smtClean="0"/>
          </a:p>
          <a:p>
            <a:pPr marL="400050" lvl="1" indent="0">
              <a:buNone/>
            </a:pPr>
            <a:r>
              <a:rPr lang="en-US" sz="2400" dirty="0" smtClean="0"/>
              <a:t>110 2  $a Aerospace Corporation. $b Advanced Plans Directorate [</a:t>
            </a:r>
            <a:r>
              <a:rPr lang="en-US" sz="2400" smtClean="0"/>
              <a:t>Type  2 (new 11.2.2.14.1)]</a:t>
            </a:r>
            <a:endParaRPr lang="en-US" sz="2400" dirty="0" smtClean="0"/>
          </a:p>
          <a:p>
            <a:pPr marL="0" indent="0">
              <a:buNone/>
            </a:pPr>
            <a:r>
              <a:rPr lang="en-US" sz="2400" smtClean="0"/>
              <a:t>Corporate Grants [at </a:t>
            </a:r>
            <a:r>
              <a:rPr lang="en-US" sz="2400" dirty="0" smtClean="0"/>
              <a:t>Apple Computer, </a:t>
            </a:r>
            <a:r>
              <a:rPr lang="en-US" sz="2400" smtClean="0"/>
              <a:t>Inc.]</a:t>
            </a:r>
            <a:endParaRPr lang="en-US" sz="2400" dirty="0" smtClean="0"/>
          </a:p>
          <a:p>
            <a:pPr marL="400050" lvl="1" indent="0">
              <a:buNone/>
            </a:pPr>
            <a:r>
              <a:rPr lang="en-US" sz="2400" dirty="0" smtClean="0"/>
              <a:t>110 2  $a Apple Computer, Inc. $b Corporate Grants [</a:t>
            </a:r>
            <a:r>
              <a:rPr lang="en-US" sz="2400" smtClean="0"/>
              <a:t>Type 4 (new 11.2.2.14.4)]</a:t>
            </a:r>
            <a:endParaRPr lang="en-US" sz="2400" dirty="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24</a:t>
            </a:fld>
            <a:endParaRPr lang="en-US"/>
          </a:p>
        </p:txBody>
      </p:sp>
    </p:spTree>
    <p:extLst>
      <p:ext uri="{BB962C8B-B14F-4D97-AF65-F5344CB8AC3E}">
        <p14:creationId xmlns:p14="http://schemas.microsoft.com/office/powerpoint/2010/main" val="8474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CB recorded subordinately or not? </a:t>
            </a:r>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400"/>
              <a:t>The </a:t>
            </a:r>
            <a:r>
              <a:rPr lang="en-US" sz="2400" smtClean="0"/>
              <a:t>Gallery [at Scarborough College]</a:t>
            </a:r>
          </a:p>
          <a:p>
            <a:pPr marL="400050" lvl="1" indent="0">
              <a:buNone/>
            </a:pPr>
            <a:r>
              <a:rPr lang="en-US" sz="2400" smtClean="0"/>
              <a:t>110 2  $a Scarborough College. $b Gallery [Type 3 (new 11.2.2.14.3)]</a:t>
            </a:r>
          </a:p>
          <a:p>
            <a:pPr marL="0" indent="0">
              <a:buNone/>
            </a:pPr>
            <a:r>
              <a:rPr lang="en-US" sz="2400" smtClean="0"/>
              <a:t>Centre for Medieval Studies [at University of Toronto]</a:t>
            </a:r>
          </a:p>
          <a:p>
            <a:pPr marL="400050" lvl="1" indent="0">
              <a:buNone/>
            </a:pPr>
            <a:r>
              <a:rPr lang="en-US" sz="2400" smtClean="0"/>
              <a:t>110 2  $a University of Toronto. $b Centre for Medieval Studies [Type 5 (New 11.2.2.14.5)]</a:t>
            </a:r>
          </a:p>
          <a:p>
            <a:pPr marL="0" indent="0">
              <a:buNone/>
            </a:pPr>
            <a:r>
              <a:rPr lang="en-US" sz="2400" smtClean="0"/>
              <a:t>Scripps College Press</a:t>
            </a:r>
          </a:p>
          <a:p>
            <a:pPr marL="400050" lvl="1" indent="0">
              <a:buNone/>
            </a:pPr>
            <a:r>
              <a:rPr lang="en-US" sz="2400" smtClean="0"/>
              <a:t>110 2  $a Scripps College. $b Press [Type 6 (New 11.2.2.14.6)]</a:t>
            </a:r>
          </a:p>
          <a:p>
            <a:pPr marL="0" indent="0">
              <a:buNone/>
            </a:pPr>
            <a:r>
              <a:rPr lang="en-US" sz="2400" smtClean="0"/>
              <a:t>U.S. Department of Defense</a:t>
            </a:r>
          </a:p>
          <a:p>
            <a:pPr marL="400050" lvl="1" indent="0">
              <a:buNone/>
            </a:pPr>
            <a:r>
              <a:rPr lang="en-US" sz="2400" smtClean="0"/>
              <a:t>110 1  $a United States. $b Department of Defense [Govt. Type 1 (new 11.2.2.14.1)]</a:t>
            </a:r>
            <a:endParaRPr lang="en-US" sz="2400"/>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25</a:t>
            </a:fld>
            <a:endParaRPr lang="en-US"/>
          </a:p>
        </p:txBody>
      </p:sp>
    </p:spTree>
    <p:extLst>
      <p:ext uri="{BB962C8B-B14F-4D97-AF65-F5344CB8AC3E}">
        <p14:creationId xmlns:p14="http://schemas.microsoft.com/office/powerpoint/2010/main" val="56816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CB recorded subordinately or not? </a:t>
            </a:r>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400" dirty="0"/>
              <a:t>Salt Lake City Planning Commission</a:t>
            </a:r>
          </a:p>
          <a:p>
            <a:pPr marL="400050" lvl="1" indent="0">
              <a:buNone/>
            </a:pPr>
            <a:r>
              <a:rPr lang="en-US" sz="2400" smtClean="0"/>
              <a:t>110 2  </a:t>
            </a:r>
            <a:r>
              <a:rPr lang="en-US" sz="2400" dirty="0" smtClean="0"/>
              <a:t>$</a:t>
            </a:r>
            <a:r>
              <a:rPr lang="en-US" sz="2400" smtClean="0"/>
              <a:t>a </a:t>
            </a:r>
            <a:r>
              <a:rPr lang="en-US" sz="2400"/>
              <a:t>Salt Lake City Planning </a:t>
            </a:r>
            <a:r>
              <a:rPr lang="en-US" sz="2400" smtClean="0"/>
              <a:t>Commission </a:t>
            </a:r>
          </a:p>
          <a:p>
            <a:pPr marL="400050" lvl="1" indent="0">
              <a:buNone/>
            </a:pPr>
            <a:r>
              <a:rPr lang="en-US" sz="2400" smtClean="0"/>
              <a:t>[Not Type 2 because name of higher body not needed to ID subordinate]</a:t>
            </a:r>
            <a:endParaRPr lang="en-US" sz="2400" dirty="0" smtClean="0"/>
          </a:p>
          <a:p>
            <a:pPr marL="0" indent="0">
              <a:buNone/>
            </a:pPr>
            <a:r>
              <a:rPr lang="en-US" sz="2400" dirty="0" smtClean="0"/>
              <a:t>Sandy City Council</a:t>
            </a:r>
          </a:p>
          <a:p>
            <a:pPr marL="400050" lvl="1" indent="0">
              <a:buNone/>
            </a:pPr>
            <a:r>
              <a:rPr lang="en-US" sz="2400" dirty="0" smtClean="0"/>
              <a:t>110 1  $a Sandy (Utah). $b City Council [</a:t>
            </a:r>
            <a:r>
              <a:rPr lang="en-US" sz="2400" dirty="0" err="1" smtClean="0"/>
              <a:t>Govt</a:t>
            </a:r>
            <a:r>
              <a:rPr lang="en-US" sz="2400" dirty="0" smtClean="0"/>
              <a:t> </a:t>
            </a:r>
            <a:r>
              <a:rPr lang="en-US" sz="2400" smtClean="0"/>
              <a:t>Type 6 (New 11.2.2.14.9)]</a:t>
            </a:r>
            <a:endParaRPr lang="en-US" sz="2400" dirty="0" smtClean="0"/>
          </a:p>
          <a:p>
            <a:pPr marL="0" indent="0">
              <a:buNone/>
            </a:pPr>
            <a:r>
              <a:rPr lang="en-US" sz="2400"/>
              <a:t>Canadian </a:t>
            </a:r>
            <a:r>
              <a:rPr lang="en-US" sz="2400" smtClean="0"/>
              <a:t>Embassy/</a:t>
            </a:r>
            <a:r>
              <a:rPr lang="en-US" sz="2400" dirty="0" err="1" smtClean="0"/>
              <a:t>A</a:t>
            </a:r>
            <a:r>
              <a:rPr lang="en-US" sz="2400" smtClean="0"/>
              <a:t>mbassade </a:t>
            </a:r>
            <a:r>
              <a:rPr lang="en-US" sz="2400" dirty="0"/>
              <a:t>du </a:t>
            </a:r>
            <a:r>
              <a:rPr lang="en-US" sz="2400" dirty="0" smtClean="0"/>
              <a:t>Canada, Washington</a:t>
            </a:r>
            <a:r>
              <a:rPr lang="en-US" sz="2400" dirty="0"/>
              <a:t>, </a:t>
            </a:r>
            <a:r>
              <a:rPr lang="en-US" sz="2400" dirty="0" smtClean="0"/>
              <a:t>DC</a:t>
            </a:r>
          </a:p>
          <a:p>
            <a:pPr marL="400050" lvl="1" indent="0">
              <a:buNone/>
            </a:pPr>
            <a:r>
              <a:rPr lang="en-US" sz="2400" dirty="0" smtClean="0"/>
              <a:t>110 1  $a Canada. $b Embassy (U.S.) [</a:t>
            </a:r>
            <a:r>
              <a:rPr lang="en-US" sz="2400" dirty="0" err="1" smtClean="0"/>
              <a:t>Govt</a:t>
            </a:r>
            <a:r>
              <a:rPr lang="en-US" sz="2400" dirty="0" smtClean="0"/>
              <a:t> </a:t>
            </a:r>
            <a:r>
              <a:rPr lang="en-US" sz="2400" smtClean="0"/>
              <a:t>Type 10 (New 11.2.2.14.13)]</a:t>
            </a:r>
            <a:endParaRPr lang="en-US" sz="2400" dirty="0" smtClean="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26</a:t>
            </a:fld>
            <a:endParaRPr lang="en-US"/>
          </a:p>
        </p:txBody>
      </p:sp>
    </p:spTree>
    <p:extLst>
      <p:ext uri="{BB962C8B-B14F-4D97-AF65-F5344CB8AC3E}">
        <p14:creationId xmlns:p14="http://schemas.microsoft.com/office/powerpoint/2010/main" val="154427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21507" name="Content Placeholder 2"/>
          <p:cNvSpPr>
            <a:spLocks noGrp="1"/>
          </p:cNvSpPr>
          <p:nvPr>
            <p:ph idx="1"/>
          </p:nvPr>
        </p:nvSpPr>
        <p:spPr/>
        <p:txBody>
          <a:bodyPr/>
          <a:lstStyle/>
          <a:p>
            <a:endParaRPr lang="en-US" smtClean="0"/>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78950"/>
            <a:ext cx="4800600" cy="66188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Attributes of Corporate Bodies: Subordinate Bodies: Name</a:t>
            </a:r>
          </a:p>
        </p:txBody>
      </p:sp>
      <p:sp>
        <p:nvSpPr>
          <p:cNvPr id="22531" name="Content Placeholder 2"/>
          <p:cNvSpPr>
            <a:spLocks noGrp="1"/>
          </p:cNvSpPr>
          <p:nvPr>
            <p:ph idx="1"/>
          </p:nvPr>
        </p:nvSpPr>
        <p:spPr/>
        <p:txBody>
          <a:bodyPr/>
          <a:lstStyle/>
          <a:p>
            <a:r>
              <a:rPr lang="en-US" smtClean="0"/>
              <a:t>11.2.2.14. Record the name of a subordinate or related body as a subdivision of the authorized access point representing the body to which it is subordinate or related if its name belongs to one or more of the types listed below.</a:t>
            </a:r>
          </a:p>
          <a:p>
            <a:pPr lvl="1"/>
            <a:r>
              <a:rPr lang="es-ES" smtClean="0"/>
              <a:t>Universidad Autónoma de San Luis Potosí. </a:t>
            </a:r>
            <a:r>
              <a:rPr lang="en-US" smtClean="0"/>
              <a:t>Facultad de Medicina</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 Name (Meetings)</a:t>
            </a:r>
            <a:endParaRPr lang="en-US"/>
          </a:p>
        </p:txBody>
      </p:sp>
      <p:sp>
        <p:nvSpPr>
          <p:cNvPr id="3" name="Content Placeholder 2"/>
          <p:cNvSpPr>
            <a:spLocks noGrp="1"/>
          </p:cNvSpPr>
          <p:nvPr>
            <p:ph idx="1"/>
          </p:nvPr>
        </p:nvSpPr>
        <p:spPr/>
        <p:txBody>
          <a:bodyPr/>
          <a:lstStyle/>
          <a:p>
            <a:pPr marL="0" indent="0">
              <a:buNone/>
            </a:pPr>
            <a:r>
              <a:rPr lang="en-US" sz="2800"/>
              <a:t>11.2.2.11. Omit from the name of a </a:t>
            </a:r>
            <a:r>
              <a:rPr lang="en-US" sz="2800" smtClean="0"/>
              <a:t>conference, </a:t>
            </a:r>
            <a:r>
              <a:rPr lang="en-US" sz="2800"/>
              <a:t>etc., </a:t>
            </a:r>
            <a:r>
              <a:rPr lang="en-US" sz="2800" smtClean="0"/>
              <a:t>indications </a:t>
            </a:r>
            <a:r>
              <a:rPr lang="en-US" sz="2800"/>
              <a:t>of its number, or year or years of convocation, etc</a:t>
            </a:r>
            <a:r>
              <a:rPr lang="en-US" sz="2800" smtClean="0"/>
              <a:t>. …</a:t>
            </a:r>
          </a:p>
          <a:p>
            <a:pPr marL="0" indent="0">
              <a:buNone/>
            </a:pPr>
            <a:r>
              <a:rPr lang="en-US" sz="2800" i="1" smtClean="0"/>
              <a:t>Compare AACR2</a:t>
            </a:r>
          </a:p>
          <a:p>
            <a:pPr marL="0" indent="0">
              <a:buNone/>
            </a:pPr>
            <a:r>
              <a:rPr lang="en-US" sz="2800" smtClean="0"/>
              <a:t>24.7A1. Omit </a:t>
            </a:r>
            <a:r>
              <a:rPr lang="en-US" sz="2800"/>
              <a:t>from the name of a conference, etc. </a:t>
            </a:r>
            <a:r>
              <a:rPr lang="en-US" sz="2800" smtClean="0"/>
              <a:t>…, </a:t>
            </a:r>
            <a:r>
              <a:rPr lang="en-US" sz="2800"/>
              <a:t>indications of its number, frequency, or year(s) of convocation.</a:t>
            </a:r>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29</a:t>
            </a:fld>
            <a:endParaRPr lang="en-US"/>
          </a:p>
        </p:txBody>
      </p:sp>
    </p:spTree>
    <p:extLst>
      <p:ext uri="{BB962C8B-B14F-4D97-AF65-F5344CB8AC3E}">
        <p14:creationId xmlns:p14="http://schemas.microsoft.com/office/powerpoint/2010/main" val="2403336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MARC Coding</a:t>
            </a:r>
            <a:endParaRPr lang="en-US"/>
          </a:p>
        </p:txBody>
      </p:sp>
      <p:sp>
        <p:nvSpPr>
          <p:cNvPr id="3" name="Content Placeholder 2"/>
          <p:cNvSpPr>
            <a:spLocks noGrp="1"/>
          </p:cNvSpPr>
          <p:nvPr>
            <p:ph idx="1"/>
          </p:nvPr>
        </p:nvSpPr>
        <p:spPr/>
        <p:txBody>
          <a:bodyPr/>
          <a:lstStyle/>
          <a:p>
            <a:r>
              <a:rPr lang="en-US" smtClean="0"/>
              <a:t>Corporate bodies are currently described in the MARC authority format.</a:t>
            </a:r>
          </a:p>
          <a:p>
            <a:r>
              <a:rPr lang="en-US" smtClean="0"/>
              <a:t>RDA records identified by “z” in 008/10 (“Rules”) and $e rda in 040</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a:t>
            </a:fld>
            <a:endParaRPr lang="en-US"/>
          </a:p>
        </p:txBody>
      </p:sp>
    </p:spTree>
    <p:extLst>
      <p:ext uri="{BB962C8B-B14F-4D97-AF65-F5344CB8AC3E}">
        <p14:creationId xmlns:p14="http://schemas.microsoft.com/office/powerpoint/2010/main" val="3667829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What is the preferred name of these meetings?</a:t>
            </a:r>
            <a:endParaRPr lang="en-US"/>
          </a:p>
        </p:txBody>
      </p:sp>
      <p:sp>
        <p:nvSpPr>
          <p:cNvPr id="3" name="Content Placeholder 2"/>
          <p:cNvSpPr>
            <a:spLocks noGrp="1"/>
          </p:cNvSpPr>
          <p:nvPr>
            <p:ph idx="1"/>
          </p:nvPr>
        </p:nvSpPr>
        <p:spPr/>
        <p:txBody>
          <a:bodyPr/>
          <a:lstStyle/>
          <a:p>
            <a:pPr marL="0" indent="0">
              <a:buNone/>
            </a:pPr>
            <a:r>
              <a:rPr lang="en-US" sz="2400" smtClean="0"/>
              <a:t>182nd Annual General Conference of the Church of Jesus Christ of Latter-day Saints, March 31-April 1, 2012</a:t>
            </a:r>
          </a:p>
          <a:p>
            <a:pPr marL="400050" lvl="1" indent="0">
              <a:buNone/>
            </a:pPr>
            <a:r>
              <a:rPr lang="en-US" sz="2000" smtClean="0"/>
              <a:t>110 2   $a Church of Jesus Christ of Latter-day Saints. $b Annual General Conference</a:t>
            </a:r>
          </a:p>
          <a:p>
            <a:pPr marL="0" indent="0">
              <a:buNone/>
            </a:pPr>
            <a:r>
              <a:rPr lang="en-US" sz="2400" smtClean="0"/>
              <a:t>Seventh Annual Global Conference on Pharmaceutical Microbiology, October 22-23 2012 (held in Bethesda, Md.)</a:t>
            </a:r>
          </a:p>
          <a:p>
            <a:pPr marL="400050" lvl="1" indent="0">
              <a:buNone/>
            </a:pPr>
            <a:r>
              <a:rPr lang="en-US" sz="2000" smtClean="0"/>
              <a:t>111 2  $a Annual Global Conference on Pharmaceutical Microbiology</a:t>
            </a:r>
          </a:p>
          <a:p>
            <a:pPr marL="0" indent="0">
              <a:buNone/>
            </a:pPr>
            <a:r>
              <a:rPr lang="en-US" sz="2400"/>
              <a:t>The 13th International Symposium on Online </a:t>
            </a:r>
            <a:r>
              <a:rPr lang="en-US" sz="2400" smtClean="0"/>
              <a:t>Journalism (held at the Blanton Museum of Art)</a:t>
            </a:r>
          </a:p>
          <a:p>
            <a:pPr marL="400050" lvl="1" indent="0">
              <a:buNone/>
            </a:pPr>
            <a:r>
              <a:rPr lang="en-US" sz="2000" smtClean="0"/>
              <a:t>111 2  $a International Symposium on Online Journalism</a:t>
            </a:r>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30</a:t>
            </a:fld>
            <a:endParaRPr lang="en-US"/>
          </a:p>
        </p:txBody>
      </p:sp>
    </p:spTree>
    <p:extLst>
      <p:ext uri="{BB962C8B-B14F-4D97-AF65-F5344CB8AC3E}">
        <p14:creationId xmlns:p14="http://schemas.microsoft.com/office/powerpoint/2010/main" val="120159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 Name (Meetings)</a:t>
            </a:r>
            <a:endParaRPr lang="en-US"/>
          </a:p>
        </p:txBody>
      </p:sp>
      <p:sp>
        <p:nvSpPr>
          <p:cNvPr id="3" name="Content Placeholder 2"/>
          <p:cNvSpPr>
            <a:spLocks noGrp="1"/>
          </p:cNvSpPr>
          <p:nvPr>
            <p:ph idx="1"/>
          </p:nvPr>
        </p:nvSpPr>
        <p:spPr/>
        <p:txBody>
          <a:bodyPr/>
          <a:lstStyle/>
          <a:p>
            <a:pPr marL="0" indent="0">
              <a:buNone/>
            </a:pPr>
            <a:r>
              <a:rPr lang="en-US" sz="2800" smtClean="0"/>
              <a:t>MARC:</a:t>
            </a:r>
          </a:p>
          <a:p>
            <a:pPr marL="0" indent="0">
              <a:buNone/>
            </a:pPr>
            <a:r>
              <a:rPr lang="en-US" sz="2800" smtClean="0"/>
              <a:t>Code meeting names in 111 $a unless they are established subordinately to another body. In that case, use 110; the authorized access point of the higher body is given in subfield $a and the preferred name of the meeting is given in subfield $b. </a:t>
            </a: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31</a:t>
            </a:fld>
            <a:endParaRPr lang="en-US"/>
          </a:p>
        </p:txBody>
      </p:sp>
    </p:spTree>
    <p:extLst>
      <p:ext uri="{BB962C8B-B14F-4D97-AF65-F5344CB8AC3E}">
        <p14:creationId xmlns:p14="http://schemas.microsoft.com/office/powerpoint/2010/main" val="3242929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mtClean="0"/>
              <a:t>Title page</a:t>
            </a:r>
          </a:p>
          <a:p>
            <a:pPr marL="0" indent="0">
              <a:buNone/>
            </a:pPr>
            <a:r>
              <a:rPr lang="en-US" smtClean="0"/>
              <a:t>Published 1982</a:t>
            </a:r>
            <a:endParaRPr lang="en-US"/>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51981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32</a:t>
            </a:fld>
            <a:endParaRPr lang="en-US"/>
          </a:p>
        </p:txBody>
      </p:sp>
    </p:spTree>
    <p:extLst>
      <p:ext uri="{BB962C8B-B14F-4D97-AF65-F5344CB8AC3E}">
        <p14:creationId xmlns:p14="http://schemas.microsoft.com/office/powerpoint/2010/main" val="2461110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a:t>
            </a:r>
            <a:br>
              <a:rPr lang="en-US" smtClean="0"/>
            </a:br>
            <a:r>
              <a:rPr lang="en-US" smtClean="0"/>
              <a:t>Variant name (MARC)</a:t>
            </a:r>
            <a:endParaRPr lang="en-US"/>
          </a:p>
        </p:txBody>
      </p:sp>
      <p:sp>
        <p:nvSpPr>
          <p:cNvPr id="3" name="Content Placeholder 2"/>
          <p:cNvSpPr>
            <a:spLocks noGrp="1"/>
          </p:cNvSpPr>
          <p:nvPr>
            <p:ph idx="1"/>
          </p:nvPr>
        </p:nvSpPr>
        <p:spPr/>
        <p:txBody>
          <a:bodyPr/>
          <a:lstStyle/>
          <a:p>
            <a:r>
              <a:rPr lang="en-US" sz="2800"/>
              <a:t>Like the Preferred Name element, the Variant Name element (RDA </a:t>
            </a:r>
            <a:r>
              <a:rPr lang="en-US" sz="2800" smtClean="0"/>
              <a:t>11.2.3</a:t>
            </a:r>
            <a:r>
              <a:rPr lang="en-US" sz="2800"/>
              <a:t>) does not have a discrete place in MARC. It can only be recorded as part of the </a:t>
            </a:r>
            <a:r>
              <a:rPr lang="en-US" sz="2800" smtClean="0"/>
              <a:t>variant access </a:t>
            </a:r>
            <a:r>
              <a:rPr lang="en-US" sz="2800"/>
              <a:t>point for the </a:t>
            </a:r>
            <a:r>
              <a:rPr lang="en-US" sz="2800" smtClean="0"/>
              <a:t>corporate body.</a:t>
            </a:r>
            <a:endParaRPr lang="en-US" sz="2800"/>
          </a:p>
          <a:p>
            <a:r>
              <a:rPr lang="en-US" sz="2800"/>
              <a:t>Record in the MARC authorities format </a:t>
            </a:r>
            <a:r>
              <a:rPr lang="en-US" sz="2800" smtClean="0"/>
              <a:t>410 </a:t>
            </a:r>
            <a:r>
              <a:rPr lang="en-US" sz="2800"/>
              <a:t>field, first indicator 1</a:t>
            </a:r>
            <a:r>
              <a:rPr lang="en-US" sz="2800" smtClean="0"/>
              <a:t> </a:t>
            </a:r>
            <a:r>
              <a:rPr lang="en-US" sz="2800"/>
              <a:t>(if the </a:t>
            </a:r>
            <a:r>
              <a:rPr lang="en-US" sz="2800" smtClean="0"/>
              <a:t>body is a jurisdiction) </a:t>
            </a:r>
            <a:r>
              <a:rPr lang="en-US" sz="2800"/>
              <a:t>or </a:t>
            </a:r>
            <a:r>
              <a:rPr lang="en-US" sz="2800" smtClean="0"/>
              <a:t>2 </a:t>
            </a:r>
            <a:r>
              <a:rPr lang="en-US" sz="2800"/>
              <a:t>(if not)</a:t>
            </a:r>
          </a:p>
          <a:p>
            <a:r>
              <a:rPr lang="en-US" sz="2800"/>
              <a:t>Record the variant name in subfield $a. </a:t>
            </a:r>
            <a:r>
              <a:rPr lang="en-US" sz="2800" smtClean="0"/>
              <a:t>Subfield </a:t>
            </a:r>
            <a:r>
              <a:rPr lang="en-US" sz="2800"/>
              <a:t>$b </a:t>
            </a:r>
            <a:r>
              <a:rPr lang="en-US" sz="2800" smtClean="0"/>
              <a:t>may </a:t>
            </a:r>
            <a:r>
              <a:rPr lang="en-US" sz="2800"/>
              <a:t>also record part of the variant name, if appropriate. </a:t>
            </a:r>
          </a:p>
          <a:p>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33</a:t>
            </a:fld>
            <a:endParaRPr lang="en-US"/>
          </a:p>
        </p:txBody>
      </p:sp>
    </p:spTree>
    <p:extLst>
      <p:ext uri="{BB962C8B-B14F-4D97-AF65-F5344CB8AC3E}">
        <p14:creationId xmlns:p14="http://schemas.microsoft.com/office/powerpoint/2010/main" val="847720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8273" t="11690" r="5002" b="3560"/>
          <a:stretch/>
        </p:blipFill>
        <p:spPr bwMode="auto">
          <a:xfrm>
            <a:off x="2855454" y="27686"/>
            <a:ext cx="5069346" cy="66830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34</a:t>
            </a:fld>
            <a:endParaRPr lang="en-US"/>
          </a:p>
        </p:txBody>
      </p:sp>
    </p:spTree>
    <p:extLst>
      <p:ext uri="{BB962C8B-B14F-4D97-AF65-F5344CB8AC3E}">
        <p14:creationId xmlns:p14="http://schemas.microsoft.com/office/powerpoint/2010/main" val="4110627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Attributes of Corporate Bodies: Place</a:t>
            </a:r>
          </a:p>
        </p:txBody>
      </p:sp>
      <p:sp>
        <p:nvSpPr>
          <p:cNvPr id="23555" name="Content Placeholder 2"/>
          <p:cNvSpPr>
            <a:spLocks noGrp="1"/>
          </p:cNvSpPr>
          <p:nvPr>
            <p:ph idx="1"/>
          </p:nvPr>
        </p:nvSpPr>
        <p:spPr/>
        <p:txBody>
          <a:bodyPr/>
          <a:lstStyle/>
          <a:p>
            <a:r>
              <a:rPr lang="en-US" smtClean="0"/>
              <a:t>RDA 11.3. Place is a core element for conferences; for other types of corporate bodies, it is not core, but it may be recorded.</a:t>
            </a:r>
          </a:p>
          <a:p>
            <a:r>
              <a:rPr lang="en-US" smtClean="0"/>
              <a:t>The element is recorded in MARC 370 field</a:t>
            </a:r>
          </a:p>
          <a:p>
            <a:r>
              <a:rPr lang="en-US" smtClean="0"/>
              <a:t>May be included in the access point if needed to distinguish</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Recording the Place Attribute</a:t>
            </a:r>
          </a:p>
        </p:txBody>
      </p:sp>
      <p:sp>
        <p:nvSpPr>
          <p:cNvPr id="24579" name="Content Placeholder 2"/>
          <p:cNvSpPr>
            <a:spLocks noGrp="1"/>
          </p:cNvSpPr>
          <p:nvPr>
            <p:ph idx="1"/>
          </p:nvPr>
        </p:nvSpPr>
        <p:spPr/>
        <p:txBody>
          <a:bodyPr/>
          <a:lstStyle/>
          <a:p>
            <a:endParaRPr lang="en-US" smtClean="0"/>
          </a:p>
          <a:p>
            <a:r>
              <a:rPr lang="en-US" smtClean="0"/>
              <a:t>Place is recorded in MARC 370</a:t>
            </a:r>
          </a:p>
          <a:p>
            <a:pPr lvl="1"/>
            <a:r>
              <a:rPr lang="en-US" smtClean="0"/>
              <a:t>Associated country $c</a:t>
            </a:r>
          </a:p>
          <a:p>
            <a:pPr lvl="1"/>
            <a:r>
              <a:rPr lang="en-US" smtClean="0"/>
              <a:t>Place of headquarters $e</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Recording the Place Attribute</a:t>
            </a:r>
          </a:p>
        </p:txBody>
      </p:sp>
      <p:sp>
        <p:nvSpPr>
          <p:cNvPr id="25603" name="Content Placeholder 2"/>
          <p:cNvSpPr>
            <a:spLocks noGrp="1"/>
          </p:cNvSpPr>
          <p:nvPr>
            <p:ph idx="1"/>
          </p:nvPr>
        </p:nvSpPr>
        <p:spPr>
          <a:xfrm>
            <a:off x="457200" y="1447800"/>
            <a:ext cx="8229600" cy="4525963"/>
          </a:xfrm>
        </p:spPr>
        <p:txBody>
          <a:bodyPr/>
          <a:lstStyle/>
          <a:p>
            <a:r>
              <a:rPr lang="en-US" sz="2800" smtClean="0"/>
              <a:t>The form of the place name is governed by RDA Chapter 16.</a:t>
            </a:r>
          </a:p>
          <a:p>
            <a:r>
              <a:rPr lang="en-US" sz="2800" smtClean="0"/>
              <a:t>Authorized access points for jurisdictional place names are generally formed as in AACR2, e.g. “</a:t>
            </a:r>
            <a:r>
              <a:rPr lang="en-US" sz="2800" smtClean="0">
                <a:solidFill>
                  <a:srgbClr val="0070C0"/>
                </a:solidFill>
              </a:rPr>
              <a:t>Paris (France)</a:t>
            </a:r>
            <a:r>
              <a:rPr lang="en-US" sz="2800" smtClean="0"/>
              <a:t>” However:</a:t>
            </a:r>
          </a:p>
          <a:p>
            <a:r>
              <a:rPr lang="en-US" sz="2800" smtClean="0"/>
              <a:t>16.2.2.4. “If the place name is being used to record ... a place associated with a ... corporate body ... precede the name of the larger place by a comma.” -- e.g. “</a:t>
            </a:r>
            <a:r>
              <a:rPr lang="en-US" sz="2800" smtClean="0">
                <a:solidFill>
                  <a:srgbClr val="0070C0"/>
                </a:solidFill>
              </a:rPr>
              <a:t>Paris, France</a:t>
            </a:r>
            <a:r>
              <a:rPr lang="en-US" sz="2800" smtClean="0"/>
              <a: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Recording the Place Attribute</a:t>
            </a:r>
          </a:p>
        </p:txBody>
      </p:sp>
      <p:sp>
        <p:nvSpPr>
          <p:cNvPr id="26627" name="Content Placeholder 2"/>
          <p:cNvSpPr>
            <a:spLocks noGrp="1"/>
          </p:cNvSpPr>
          <p:nvPr>
            <p:ph idx="1"/>
          </p:nvPr>
        </p:nvSpPr>
        <p:spPr/>
        <p:txBody>
          <a:bodyPr/>
          <a:lstStyle/>
          <a:p>
            <a:r>
              <a:rPr lang="en-US" smtClean="0"/>
              <a:t>11.3.1.3 instructs us to follow chapter 16, including abbreviations; chapter 16 refers us to Appendix B. </a:t>
            </a:r>
          </a:p>
          <a:p>
            <a:r>
              <a:rPr lang="en-US" smtClean="0"/>
              <a:t>B.11 is similar to the place names abbreviations list in AACR2</a:t>
            </a:r>
          </a:p>
          <a:p>
            <a:r>
              <a:rPr lang="en-US" smtClean="0"/>
              <a:t>So when recording this attribute for a corporate body, use, e.g., “U.S.”, not “United States.”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Recording the Place Attribute</a:t>
            </a:r>
          </a:p>
        </p:txBody>
      </p:sp>
      <p:sp>
        <p:nvSpPr>
          <p:cNvPr id="27651" name="Content Placeholder 2"/>
          <p:cNvSpPr>
            <a:spLocks noGrp="1"/>
          </p:cNvSpPr>
          <p:nvPr>
            <p:ph idx="1"/>
          </p:nvPr>
        </p:nvSpPr>
        <p:spPr/>
        <p:txBody>
          <a:bodyPr/>
          <a:lstStyle/>
          <a:p>
            <a:pPr>
              <a:buFont typeface="Arial" charset="0"/>
              <a:buNone/>
            </a:pPr>
            <a:r>
              <a:rPr lang="en-US" sz="2400" dirty="0" smtClean="0"/>
              <a:t>370  $e London, England	[place of headquarters]	</a:t>
            </a:r>
          </a:p>
          <a:p>
            <a:pPr>
              <a:buFont typeface="Arial" charset="0"/>
              <a:buNone/>
            </a:pPr>
            <a:r>
              <a:rPr lang="en-US" sz="2400" dirty="0" smtClean="0"/>
              <a:t>370  $f Mexico City, Mexico 	[other associated place]</a:t>
            </a:r>
          </a:p>
          <a:p>
            <a:pPr>
              <a:buFont typeface="Arial" charset="0"/>
              <a:buNone/>
            </a:pPr>
            <a:r>
              <a:rPr lang="en-US" sz="2400" dirty="0" smtClean="0"/>
              <a:t>370  $e Austin, Tex. 		[place of headquarters]	</a:t>
            </a:r>
          </a:p>
          <a:p>
            <a:pPr>
              <a:buFont typeface="Arial" charset="0"/>
              <a:buNone/>
            </a:pPr>
            <a:r>
              <a:rPr lang="en-US" sz="2400" dirty="0" smtClean="0"/>
              <a:t>370  $f Ontario, Calif. 		[other associated place]</a:t>
            </a:r>
          </a:p>
          <a:p>
            <a:pPr>
              <a:buFont typeface="Arial" charset="0"/>
              <a:buNone/>
            </a:pPr>
            <a:r>
              <a:rPr lang="en-US" sz="2400" dirty="0" smtClean="0"/>
              <a:t>370  $e Ariz. 			[place of headquarters]</a:t>
            </a:r>
          </a:p>
          <a:p>
            <a:pPr>
              <a:buFont typeface="Arial" charset="0"/>
              <a:buNone/>
            </a:pPr>
            <a:r>
              <a:rPr lang="en-US" sz="2400" dirty="0" smtClean="0"/>
              <a:t>370  $e D.C. 			[place of headquarters]</a:t>
            </a:r>
          </a:p>
          <a:p>
            <a:pPr>
              <a:buFont typeface="Arial" charset="0"/>
              <a:buNone/>
            </a:pPr>
            <a:r>
              <a:rPr lang="en-US" sz="2400" dirty="0" smtClean="0"/>
              <a:t>370  $c U.S.			[associated country]</a:t>
            </a:r>
          </a:p>
          <a:p>
            <a:pPr>
              <a:buFont typeface="Arial" charset="0"/>
              <a:buNone/>
            </a:pPr>
            <a:r>
              <a:rPr lang="en-US" sz="2400" dirty="0" smtClean="0"/>
              <a:t>370  $e Auckland, N.Z. $f P.R. $c France</a:t>
            </a:r>
          </a:p>
          <a:p>
            <a:pPr>
              <a:buFont typeface="Arial" charset="0"/>
              <a:buNone/>
            </a:pPr>
            <a:r>
              <a:rPr lang="en-US" sz="2400" dirty="0" smtClean="0"/>
              <a:t>		[place of headquarters, other associated place, associated country]</a:t>
            </a:r>
          </a:p>
          <a:p>
            <a:pPr>
              <a:buFont typeface="Arial" charset="0"/>
              <a:buNone/>
            </a:pPr>
            <a:r>
              <a:rPr lang="en-US" sz="2400" dirty="0" smtClean="0"/>
              <a:t>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Identifying Corporate Bodies: Definition</a:t>
            </a:r>
          </a:p>
        </p:txBody>
      </p:sp>
      <p:sp>
        <p:nvSpPr>
          <p:cNvPr id="12291" name="Content Placeholder 2"/>
          <p:cNvSpPr>
            <a:spLocks noGrp="1"/>
          </p:cNvSpPr>
          <p:nvPr>
            <p:ph idx="1"/>
          </p:nvPr>
        </p:nvSpPr>
        <p:spPr/>
        <p:txBody>
          <a:bodyPr/>
          <a:lstStyle/>
          <a:p>
            <a:r>
              <a:rPr lang="en-US" smtClean="0"/>
              <a:t>8.1.2. The term corporate body refers to an </a:t>
            </a:r>
            <a:r>
              <a:rPr lang="en-US" smtClean="0">
                <a:solidFill>
                  <a:srgbClr val="00B050"/>
                </a:solidFill>
              </a:rPr>
              <a:t>organization or group of persons and/or organizations </a:t>
            </a:r>
            <a:r>
              <a:rPr lang="en-US" smtClean="0"/>
              <a:t>that is </a:t>
            </a:r>
            <a:r>
              <a:rPr lang="en-US" smtClean="0">
                <a:solidFill>
                  <a:srgbClr val="0070C0"/>
                </a:solidFill>
              </a:rPr>
              <a:t>identified by a particular name</a:t>
            </a:r>
            <a:r>
              <a:rPr lang="en-US" smtClean="0"/>
              <a:t> and </a:t>
            </a:r>
            <a:r>
              <a:rPr lang="en-US" smtClean="0">
                <a:solidFill>
                  <a:srgbClr val="7030A0"/>
                </a:solidFill>
              </a:rPr>
              <a:t>that acts, or may act, as a unit</a:t>
            </a:r>
            <a:r>
              <a:rPr lang="en-US" smtClean="0"/>
              <a:t>.</a:t>
            </a:r>
          </a:p>
          <a:p>
            <a:r>
              <a:rPr lang="en-US" smtClean="0"/>
              <a:t>Must include all three elements or it is not a corporate body for cataloging purposes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Recording the Place Attribute</a:t>
            </a:r>
          </a:p>
        </p:txBody>
      </p:sp>
      <p:sp>
        <p:nvSpPr>
          <p:cNvPr id="28675" name="Content Placeholder 2"/>
          <p:cNvSpPr>
            <a:spLocks noGrp="1"/>
          </p:cNvSpPr>
          <p:nvPr>
            <p:ph idx="1"/>
          </p:nvPr>
        </p:nvSpPr>
        <p:spPr/>
        <p:txBody>
          <a:bodyPr/>
          <a:lstStyle/>
          <a:p>
            <a:endParaRPr lang="en-US" dirty="0" smtClean="0"/>
          </a:p>
          <a:p>
            <a:pPr marL="342900" lvl="1" indent="-342900">
              <a:buFont typeface="Arial" charset="0"/>
              <a:buChar char="•"/>
            </a:pPr>
            <a:r>
              <a:rPr lang="en-US" dirty="0" smtClean="0"/>
              <a:t>Headquarters of the </a:t>
            </a:r>
            <a:r>
              <a:rPr lang="es-ES" dirty="0" smtClean="0"/>
              <a:t>Universidad Autónoma de San Luis Potosí and the </a:t>
            </a:r>
            <a:r>
              <a:rPr lang="en-US" dirty="0" err="1" smtClean="0"/>
              <a:t>Facultad</a:t>
            </a:r>
            <a:r>
              <a:rPr lang="en-US" dirty="0" smtClean="0"/>
              <a:t> de </a:t>
            </a:r>
            <a:r>
              <a:rPr lang="en-US" dirty="0" err="1" smtClean="0"/>
              <a:t>Medicina</a:t>
            </a:r>
            <a:r>
              <a:rPr lang="en-US" dirty="0" smtClean="0"/>
              <a:t> is </a:t>
            </a:r>
            <a:r>
              <a:rPr lang="es-ES" dirty="0" smtClean="0"/>
              <a:t>San Luis Potosí </a:t>
            </a:r>
          </a:p>
          <a:p>
            <a:pPr marL="342900" lvl="1" indent="-342900">
              <a:buFont typeface="Arial" charset="0"/>
              <a:buChar char="•"/>
            </a:pPr>
            <a:r>
              <a:rPr lang="es-ES" dirty="0" err="1" smtClean="0"/>
              <a:t>This</a:t>
            </a:r>
            <a:r>
              <a:rPr lang="es-ES" dirty="0" smtClean="0"/>
              <a:t> place </a:t>
            </a:r>
            <a:r>
              <a:rPr lang="es-ES" dirty="0" err="1" smtClean="0"/>
              <a:t>is</a:t>
            </a:r>
            <a:r>
              <a:rPr lang="es-ES" dirty="0" smtClean="0"/>
              <a:t> </a:t>
            </a:r>
            <a:r>
              <a:rPr lang="es-ES" dirty="0" err="1" smtClean="0"/>
              <a:t>established</a:t>
            </a:r>
            <a:r>
              <a:rPr lang="es-ES" dirty="0" smtClean="0"/>
              <a:t> as San Luis Potosí  (</a:t>
            </a:r>
            <a:r>
              <a:rPr lang="es-ES" dirty="0" err="1" smtClean="0"/>
              <a:t>Mexico</a:t>
            </a:r>
            <a:r>
              <a:rPr lang="es-ES" dirty="0" smtClean="0"/>
              <a:t>)</a:t>
            </a:r>
          </a:p>
          <a:p>
            <a:pPr marL="342900" lvl="1" indent="-342900">
              <a:buFont typeface="Arial" charset="0"/>
              <a:buChar char="•"/>
            </a:pPr>
            <a:r>
              <a:rPr lang="es-ES" dirty="0" err="1" smtClean="0"/>
              <a:t>This</a:t>
            </a:r>
            <a:r>
              <a:rPr lang="es-ES" dirty="0" smtClean="0"/>
              <a:t> </a:t>
            </a:r>
            <a:r>
              <a:rPr lang="es-ES" dirty="0" err="1" smtClean="0"/>
              <a:t>element</a:t>
            </a:r>
            <a:r>
              <a:rPr lang="es-ES" dirty="0" smtClean="0"/>
              <a:t> </a:t>
            </a:r>
            <a:r>
              <a:rPr lang="es-ES" dirty="0" err="1" smtClean="0"/>
              <a:t>is</a:t>
            </a:r>
            <a:r>
              <a:rPr lang="es-ES" dirty="0" smtClean="0"/>
              <a:t> </a:t>
            </a:r>
            <a:r>
              <a:rPr lang="es-ES" dirty="0" err="1" smtClean="0"/>
              <a:t>recorded</a:t>
            </a:r>
            <a:r>
              <a:rPr lang="es-ES" dirty="0" smtClean="0"/>
              <a:t> in MARC</a:t>
            </a:r>
          </a:p>
          <a:p>
            <a:pPr marL="742950" lvl="2" indent="-342900">
              <a:buFont typeface="Arial" charset="0"/>
              <a:buNone/>
            </a:pPr>
            <a:r>
              <a:rPr lang="es-ES" dirty="0" smtClean="0"/>
              <a:t>	370 	$e San Luis Potosí, </a:t>
            </a:r>
            <a:r>
              <a:rPr lang="es-ES" dirty="0" err="1" smtClean="0"/>
              <a:t>Mexico</a:t>
            </a:r>
            <a:endParaRPr lang="en-US" dirty="0" smtClean="0"/>
          </a:p>
          <a:p>
            <a:pPr>
              <a:buFont typeface="Arial" charset="0"/>
              <a:buNone/>
            </a:pPr>
            <a:endParaRPr lang="en-US" dirty="0"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73751" y="36616"/>
            <a:ext cx="6184449" cy="60895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41</a:t>
            </a:fld>
            <a:endParaRPr lang="en-US"/>
          </a:p>
        </p:txBody>
      </p:sp>
    </p:spTree>
    <p:extLst>
      <p:ext uri="{BB962C8B-B14F-4D97-AF65-F5344CB8AC3E}">
        <p14:creationId xmlns:p14="http://schemas.microsoft.com/office/powerpoint/2010/main" val="2478372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4958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42</a:t>
            </a:fld>
            <a:endParaRPr lang="en-US"/>
          </a:p>
        </p:txBody>
      </p:sp>
    </p:spTree>
    <p:extLst>
      <p:ext uri="{BB962C8B-B14F-4D97-AF65-F5344CB8AC3E}">
        <p14:creationId xmlns:p14="http://schemas.microsoft.com/office/powerpoint/2010/main" val="42575083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Attributes of Corporate Bodies: Dates</a:t>
            </a:r>
          </a:p>
        </p:txBody>
      </p:sp>
      <p:sp>
        <p:nvSpPr>
          <p:cNvPr id="29699" name="Content Placeholder 2"/>
          <p:cNvSpPr>
            <a:spLocks noGrp="1"/>
          </p:cNvSpPr>
          <p:nvPr>
            <p:ph idx="1"/>
          </p:nvPr>
        </p:nvSpPr>
        <p:spPr/>
        <p:txBody>
          <a:bodyPr/>
          <a:lstStyle/>
          <a:p>
            <a:endParaRPr lang="en-US" smtClean="0"/>
          </a:p>
          <a:p>
            <a:r>
              <a:rPr lang="en-US" smtClean="0"/>
              <a:t>The date element is core. If it is known it should be recorded as an element</a:t>
            </a:r>
          </a:p>
          <a:p>
            <a:pPr lvl="1"/>
            <a:r>
              <a:rPr lang="en-US" smtClean="0"/>
              <a:t>This does not necessarily mean it will be recorded as part of the access point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Attributes of Corporate Bodies: Dates</a:t>
            </a:r>
          </a:p>
        </p:txBody>
      </p:sp>
      <p:sp>
        <p:nvSpPr>
          <p:cNvPr id="30723" name="Content Placeholder 2"/>
          <p:cNvSpPr>
            <a:spLocks noGrp="1"/>
          </p:cNvSpPr>
          <p:nvPr>
            <p:ph idx="1"/>
          </p:nvPr>
        </p:nvSpPr>
        <p:spPr/>
        <p:txBody>
          <a:bodyPr/>
          <a:lstStyle/>
          <a:p>
            <a:endParaRPr lang="en-US" smtClean="0"/>
          </a:p>
          <a:p>
            <a:r>
              <a:rPr lang="en-US" smtClean="0"/>
              <a:t>Basic instructions:</a:t>
            </a:r>
          </a:p>
          <a:p>
            <a:pPr lvl="1"/>
            <a:r>
              <a:rPr lang="en-US" smtClean="0"/>
              <a:t>Known date: 2005</a:t>
            </a:r>
          </a:p>
          <a:p>
            <a:pPr lvl="1"/>
            <a:r>
              <a:rPr lang="en-US" smtClean="0"/>
              <a:t>Probable date: 1957?</a:t>
            </a:r>
          </a:p>
          <a:p>
            <a:pPr lvl="1"/>
            <a:r>
              <a:rPr lang="en-US" smtClean="0"/>
              <a:t>One of two years: 1675 or 1676</a:t>
            </a:r>
          </a:p>
          <a:p>
            <a:pPr lvl="1"/>
            <a:r>
              <a:rPr lang="en-US" smtClean="0"/>
              <a:t>Approximate date: approximately 1953</a:t>
            </a:r>
          </a:p>
          <a:p>
            <a:pPr lvl="1"/>
            <a:r>
              <a:rPr lang="en-US" smtClean="0"/>
              <a:t>Ranges of dates may also be recorded</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Attributes of Corporate Bodies: Dates</a:t>
            </a:r>
          </a:p>
        </p:txBody>
      </p:sp>
      <p:sp>
        <p:nvSpPr>
          <p:cNvPr id="31747" name="Content Placeholder 2"/>
          <p:cNvSpPr>
            <a:spLocks noGrp="1"/>
          </p:cNvSpPr>
          <p:nvPr>
            <p:ph idx="1"/>
          </p:nvPr>
        </p:nvSpPr>
        <p:spPr/>
        <p:txBody>
          <a:bodyPr/>
          <a:lstStyle/>
          <a:p>
            <a:endParaRPr lang="en-US" sz="2800" smtClean="0"/>
          </a:p>
          <a:p>
            <a:r>
              <a:rPr lang="en-US" sz="2800" smtClean="0"/>
              <a:t>This element is recorded in MARC 046 in the format YYYYMMDD or YYYY-MM or YYYY</a:t>
            </a:r>
          </a:p>
          <a:p>
            <a:r>
              <a:rPr lang="en-US" sz="2800" smtClean="0"/>
              <a:t>Starting date is recorded in $s; ending date in $t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174" t="14846" r="27491" b="17890"/>
          <a:stretch/>
        </p:blipFill>
        <p:spPr bwMode="auto">
          <a:xfrm>
            <a:off x="38100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46</a:t>
            </a:fld>
            <a:endParaRPr lang="en-US"/>
          </a:p>
        </p:txBody>
      </p:sp>
    </p:spTree>
    <p:extLst>
      <p:ext uri="{BB962C8B-B14F-4D97-AF65-F5344CB8AC3E}">
        <p14:creationId xmlns:p14="http://schemas.microsoft.com/office/powerpoint/2010/main" val="17681076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8273" t="11690" r="5002" b="3560"/>
          <a:stretch/>
        </p:blipFill>
        <p:spPr bwMode="auto">
          <a:xfrm>
            <a:off x="2855454" y="27686"/>
            <a:ext cx="5069346" cy="66830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47</a:t>
            </a:fld>
            <a:endParaRPr lang="en-US"/>
          </a:p>
        </p:txBody>
      </p:sp>
    </p:spTree>
    <p:extLst>
      <p:ext uri="{BB962C8B-B14F-4D97-AF65-F5344CB8AC3E}">
        <p14:creationId xmlns:p14="http://schemas.microsoft.com/office/powerpoint/2010/main" val="19483970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Attributes of Corporate Bodies: Associated Institution</a:t>
            </a:r>
          </a:p>
        </p:txBody>
      </p:sp>
      <p:sp>
        <p:nvSpPr>
          <p:cNvPr id="32771" name="Content Placeholder 2"/>
          <p:cNvSpPr>
            <a:spLocks noGrp="1"/>
          </p:cNvSpPr>
          <p:nvPr>
            <p:ph idx="1"/>
          </p:nvPr>
        </p:nvSpPr>
        <p:spPr/>
        <p:txBody>
          <a:bodyPr/>
          <a:lstStyle/>
          <a:p>
            <a:r>
              <a:rPr lang="en-US" smtClean="0"/>
              <a:t>11.5. Associated institution is core only for some conferences, but may be recorded for any corporate body</a:t>
            </a:r>
          </a:p>
          <a:p>
            <a:r>
              <a:rPr lang="en-US" smtClean="0"/>
              <a:t>Record the preferred name of the associated institution (RDA July 2013 revision)</a:t>
            </a:r>
          </a:p>
          <a:p>
            <a:r>
              <a:rPr lang="en-US" smtClean="0"/>
              <a:t>Associated Institution is recorded in MARC 373</a:t>
            </a:r>
          </a:p>
          <a:p>
            <a:pPr marL="0"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4958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49</a:t>
            </a:fld>
            <a:endParaRPr lang="en-US"/>
          </a:p>
        </p:txBody>
      </p:sp>
    </p:spTree>
    <p:extLst>
      <p:ext uri="{BB962C8B-B14F-4D97-AF65-F5344CB8AC3E}">
        <p14:creationId xmlns:p14="http://schemas.microsoft.com/office/powerpoint/2010/main" val="2877372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What corporate bodies</a:t>
            </a:r>
          </a:p>
          <a:p>
            <a:pPr marL="0" indent="0">
              <a:buNone/>
            </a:pPr>
            <a:r>
              <a:rPr lang="en-US" smtClean="0"/>
              <a:t>are named on this </a:t>
            </a:r>
          </a:p>
          <a:p>
            <a:pPr marL="0" indent="0">
              <a:buNone/>
            </a:pPr>
            <a:r>
              <a:rPr lang="en-US" smtClean="0"/>
              <a:t>title page?</a:t>
            </a:r>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22500" r="16562" b="4946"/>
          <a:stretch/>
        </p:blipFill>
        <p:spPr bwMode="auto">
          <a:xfrm>
            <a:off x="5181600" y="152400"/>
            <a:ext cx="3747752" cy="63085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a:t>
            </a:fld>
            <a:endParaRPr lang="en-US"/>
          </a:p>
        </p:txBody>
      </p:sp>
    </p:spTree>
    <p:extLst>
      <p:ext uri="{BB962C8B-B14F-4D97-AF65-F5344CB8AC3E}">
        <p14:creationId xmlns:p14="http://schemas.microsoft.com/office/powerpoint/2010/main" val="9742906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Attributes of Corporate Bodies: Number of a conference, etc.</a:t>
            </a:r>
          </a:p>
        </p:txBody>
      </p:sp>
      <p:sp>
        <p:nvSpPr>
          <p:cNvPr id="33795" name="Content Placeholder 2"/>
          <p:cNvSpPr>
            <a:spLocks noGrp="1"/>
          </p:cNvSpPr>
          <p:nvPr>
            <p:ph idx="1"/>
          </p:nvPr>
        </p:nvSpPr>
        <p:spPr/>
        <p:txBody>
          <a:bodyPr/>
          <a:lstStyle/>
          <a:p>
            <a:r>
              <a:rPr lang="en-US" smtClean="0"/>
              <a:t>11.6. A number of a conference is core.</a:t>
            </a:r>
          </a:p>
          <a:p>
            <a:r>
              <a:rPr lang="en-US" smtClean="0"/>
              <a:t>There is no discrete place in MARC to record this element; it must be recorded as part of an access point</a:t>
            </a:r>
          </a:p>
          <a:p>
            <a:r>
              <a:rPr lang="en-US" smtClean="0"/>
              <a:t>Record as an ordinal numeral</a:t>
            </a:r>
          </a:p>
          <a:p>
            <a:r>
              <a:rPr lang="en-US" smtClean="0"/>
              <a:t>MARC X11 or X10 $n; numeral recorded following an opening parenthesis</a:t>
            </a:r>
          </a:p>
          <a:p>
            <a:pPr marL="800100" lvl="2" indent="0">
              <a:buNone/>
            </a:pPr>
            <a:r>
              <a:rPr lang="en-US" smtClean="0"/>
              <a:t>... $n (66th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4958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51</a:t>
            </a:fld>
            <a:endParaRPr lang="en-US"/>
          </a:p>
        </p:txBody>
      </p:sp>
    </p:spTree>
    <p:extLst>
      <p:ext uri="{BB962C8B-B14F-4D97-AF65-F5344CB8AC3E}">
        <p14:creationId xmlns:p14="http://schemas.microsoft.com/office/powerpoint/2010/main" val="34118561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Attributes of Corporate Bodies: Other Designation</a:t>
            </a:r>
          </a:p>
        </p:txBody>
      </p:sp>
      <p:sp>
        <p:nvSpPr>
          <p:cNvPr id="39939" name="Content Placeholder 2"/>
          <p:cNvSpPr>
            <a:spLocks noGrp="1"/>
          </p:cNvSpPr>
          <p:nvPr>
            <p:ph idx="1"/>
          </p:nvPr>
        </p:nvSpPr>
        <p:spPr/>
        <p:txBody>
          <a:bodyPr/>
          <a:lstStyle/>
          <a:p>
            <a:r>
              <a:rPr lang="en-US" sz="2800" smtClean="0"/>
              <a:t>11.7. This element is core if the name does not convey the idea of a corporate body or if needed to distinguish between two corporate bodies with the same name. It can also be recorded for other corporate bodies.</a:t>
            </a:r>
          </a:p>
          <a:p>
            <a:r>
              <a:rPr lang="en-US" sz="2800" smtClean="0"/>
              <a:t>Can use any term that describes or clarifies the nature of the corporate body, such as “Library” “Papermaker” “Meeting”</a:t>
            </a:r>
          </a:p>
          <a:p>
            <a:r>
              <a:rPr lang="en-US" sz="2800" smtClean="0"/>
              <a:t>Record this element in a MARC authorities 368 field, subfields $a or (sometimes) $c.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Corporate Bodies: Other Designation</a:t>
            </a:r>
          </a:p>
        </p:txBody>
      </p:sp>
      <p:sp>
        <p:nvSpPr>
          <p:cNvPr id="40963" name="Content Placeholder 2"/>
          <p:cNvSpPr>
            <a:spLocks noGrp="1"/>
          </p:cNvSpPr>
          <p:nvPr>
            <p:ph idx="1"/>
          </p:nvPr>
        </p:nvSpPr>
        <p:spPr/>
        <p:txBody>
          <a:bodyPr/>
          <a:lstStyle/>
          <a:p>
            <a:pPr>
              <a:buFont typeface="Arial" charset="0"/>
              <a:buNone/>
            </a:pPr>
            <a:r>
              <a:rPr lang="en-US" sz="2000" dirty="0" smtClean="0"/>
              <a:t>110 2  $a Apollo 11 (Spacecraft)</a:t>
            </a:r>
          </a:p>
          <a:p>
            <a:pPr>
              <a:buFont typeface="Arial" charset="0"/>
              <a:buNone/>
            </a:pPr>
            <a:r>
              <a:rPr lang="en-US" sz="2000" dirty="0" smtClean="0"/>
              <a:t>368     $a Spacecraft</a:t>
            </a:r>
          </a:p>
          <a:p>
            <a:pPr>
              <a:buFont typeface="Arial" charset="0"/>
              <a:buNone/>
            </a:pPr>
            <a:endParaRPr lang="en-US" sz="2000" dirty="0" smtClean="0"/>
          </a:p>
          <a:p>
            <a:pPr>
              <a:buFont typeface="Arial" charset="0"/>
              <a:buNone/>
            </a:pPr>
            <a:r>
              <a:rPr lang="en-US" sz="2000" dirty="0" smtClean="0"/>
              <a:t>110 2  $a Red Hot Chili Peppers (Musical group)</a:t>
            </a:r>
          </a:p>
          <a:p>
            <a:pPr>
              <a:buFont typeface="Arial" charset="0"/>
              <a:buNone/>
            </a:pPr>
            <a:r>
              <a:rPr lang="en-US" sz="2000" dirty="0" smtClean="0"/>
              <a:t>368     $a Musical group</a:t>
            </a:r>
          </a:p>
          <a:p>
            <a:pPr>
              <a:buFont typeface="Arial" charset="0"/>
              <a:buNone/>
            </a:pPr>
            <a:endParaRPr lang="en-US" sz="2000" dirty="0" smtClean="0"/>
          </a:p>
          <a:p>
            <a:pPr>
              <a:buNone/>
            </a:pPr>
            <a:r>
              <a:rPr lang="en-US" sz="2000" dirty="0" smtClean="0"/>
              <a:t>110 2  $a </a:t>
            </a:r>
            <a:r>
              <a:rPr lang="en-US" sz="2000" dirty="0"/>
              <a:t>Hill Monastic Manuscript </a:t>
            </a:r>
            <a:r>
              <a:rPr lang="en-US" sz="2000" dirty="0" smtClean="0"/>
              <a:t>Library</a:t>
            </a:r>
          </a:p>
          <a:p>
            <a:pPr>
              <a:buFont typeface="Arial" charset="0"/>
              <a:buNone/>
            </a:pPr>
            <a:r>
              <a:rPr lang="en-US" sz="2000" dirty="0" smtClean="0"/>
              <a:t>368     $a Library</a:t>
            </a:r>
          </a:p>
          <a:p>
            <a:pPr>
              <a:buFont typeface="Arial" charset="0"/>
              <a:buNone/>
            </a:pPr>
            <a:endParaRPr lang="en-US" sz="2000" dirty="0"/>
          </a:p>
          <a:p>
            <a:pPr>
              <a:buFont typeface="Arial" charset="0"/>
              <a:buNone/>
            </a:pPr>
            <a:r>
              <a:rPr lang="en-US" sz="2000" dirty="0" smtClean="0"/>
              <a:t>110 2  $a </a:t>
            </a:r>
            <a:r>
              <a:rPr lang="en-US" sz="2000" dirty="0" err="1" smtClean="0"/>
              <a:t>Wookey</a:t>
            </a:r>
            <a:r>
              <a:rPr lang="en-US" sz="2000" dirty="0" smtClean="0"/>
              <a:t> Hole Mill</a:t>
            </a:r>
          </a:p>
          <a:p>
            <a:pPr>
              <a:buFont typeface="Arial" charset="0"/>
              <a:buNone/>
            </a:pPr>
            <a:r>
              <a:rPr lang="en-US" sz="2000" dirty="0" smtClean="0"/>
              <a:t>368     $a Papermaker</a:t>
            </a:r>
          </a:p>
          <a:p>
            <a:pPr>
              <a:buFont typeface="Arial" charset="0"/>
              <a:buNone/>
            </a:pPr>
            <a:endParaRPr lang="en-US" sz="2000" dirty="0"/>
          </a:p>
          <a:p>
            <a:pPr>
              <a:buFont typeface="Arial" charset="0"/>
              <a:buNone/>
            </a:pPr>
            <a:endParaRPr lang="en-US" sz="2000" dirty="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Attributes of Corporate Bodies:</a:t>
            </a:r>
            <a:br>
              <a:rPr lang="en-US" smtClean="0"/>
            </a:br>
            <a:r>
              <a:rPr lang="en-US" smtClean="0"/>
              <a:t>Language</a:t>
            </a:r>
          </a:p>
        </p:txBody>
      </p:sp>
      <p:sp>
        <p:nvSpPr>
          <p:cNvPr id="41987" name="Content Placeholder 2"/>
          <p:cNvSpPr>
            <a:spLocks noGrp="1"/>
          </p:cNvSpPr>
          <p:nvPr>
            <p:ph idx="1"/>
          </p:nvPr>
        </p:nvSpPr>
        <p:spPr/>
        <p:txBody>
          <a:bodyPr/>
          <a:lstStyle/>
          <a:p>
            <a:r>
              <a:rPr lang="en-US" smtClean="0"/>
              <a:t>11.8. Language of the corporate body is a language a corporate body uses in its communications.</a:t>
            </a:r>
          </a:p>
          <a:p>
            <a:r>
              <a:rPr lang="en-US" smtClean="0"/>
              <a:t>Recorded in MARC 377, using the MARC language code</a:t>
            </a:r>
          </a:p>
          <a:p>
            <a:pPr>
              <a:buFont typeface="Arial" charset="0"/>
              <a:buNone/>
            </a:pPr>
            <a:r>
              <a:rPr lang="en-US" smtClean="0"/>
              <a:t>		377	$a spa</a:t>
            </a:r>
          </a:p>
          <a:p>
            <a:pPr>
              <a:buFont typeface="Arial" charset="0"/>
              <a:buNone/>
            </a:pPr>
            <a:r>
              <a:rPr lang="en-US"/>
              <a:t>	</a:t>
            </a:r>
            <a:r>
              <a:rPr lang="en-US" smtClean="0"/>
              <a:t>	377   $a eng</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Attributes of Corporate Bodies:</a:t>
            </a:r>
            <a:br>
              <a:rPr lang="en-US" smtClean="0"/>
            </a:br>
            <a:r>
              <a:rPr lang="en-US" smtClean="0"/>
              <a:t>Address</a:t>
            </a:r>
          </a:p>
        </p:txBody>
      </p:sp>
      <p:sp>
        <p:nvSpPr>
          <p:cNvPr id="41987" name="Content Placeholder 2"/>
          <p:cNvSpPr>
            <a:spLocks noGrp="1"/>
          </p:cNvSpPr>
          <p:nvPr>
            <p:ph idx="1"/>
          </p:nvPr>
        </p:nvSpPr>
        <p:spPr/>
        <p:txBody>
          <a:bodyPr numCol="2"/>
          <a:lstStyle/>
          <a:p>
            <a:r>
              <a:rPr lang="en-US" sz="2800" dirty="0" smtClean="0"/>
              <a:t>11.9. Street address of the corporate body’s headquarters; or e-mail or Internet address</a:t>
            </a:r>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Recorded in MARC 371</a:t>
            </a:r>
          </a:p>
          <a:p>
            <a:pPr lvl="1"/>
            <a:r>
              <a:rPr lang="en-US" sz="2400" dirty="0" smtClean="0"/>
              <a:t>$a Street address </a:t>
            </a:r>
          </a:p>
          <a:p>
            <a:pPr lvl="1"/>
            <a:r>
              <a:rPr lang="en-US" sz="2400" dirty="0" smtClean="0"/>
              <a:t>$b City</a:t>
            </a:r>
          </a:p>
          <a:p>
            <a:pPr lvl="1"/>
            <a:r>
              <a:rPr lang="en-US" sz="2400" dirty="0" smtClean="0"/>
              <a:t>$c Intermediate jurisdiction (e.g. State)</a:t>
            </a:r>
          </a:p>
          <a:p>
            <a:pPr lvl="1"/>
            <a:r>
              <a:rPr lang="en-US" sz="2400" dirty="0" smtClean="0"/>
              <a:t>$d Country</a:t>
            </a:r>
          </a:p>
          <a:p>
            <a:pPr lvl="1"/>
            <a:r>
              <a:rPr lang="en-US" sz="2400" dirty="0" smtClean="0"/>
              <a:t>$e Postal Code</a:t>
            </a:r>
          </a:p>
          <a:p>
            <a:pPr lvl="1"/>
            <a:r>
              <a:rPr lang="en-US" sz="2400" dirty="0" smtClean="0"/>
              <a:t>$m Electronic mail address</a:t>
            </a:r>
          </a:p>
          <a:p>
            <a:pPr lvl="1"/>
            <a:r>
              <a:rPr lang="en-US" sz="2400" dirty="0" smtClean="0"/>
              <a:t>$s Start period</a:t>
            </a:r>
          </a:p>
          <a:p>
            <a:pPr lvl="1"/>
            <a:r>
              <a:rPr lang="en-US" sz="2400" dirty="0" smtClean="0"/>
              <a:t>$t End period</a:t>
            </a:r>
            <a:endParaRPr lang="en-US" dirty="0"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55</a:t>
            </a:fld>
            <a:endParaRPr lang="en-US"/>
          </a:p>
        </p:txBody>
      </p:sp>
    </p:spTree>
    <p:extLst>
      <p:ext uri="{BB962C8B-B14F-4D97-AF65-F5344CB8AC3E}">
        <p14:creationId xmlns:p14="http://schemas.microsoft.com/office/powerpoint/2010/main" val="2746979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3751" y="36616"/>
            <a:ext cx="6184449" cy="60895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56</a:t>
            </a:fld>
            <a:endParaRPr lang="en-US"/>
          </a:p>
        </p:txBody>
      </p:sp>
    </p:spTree>
    <p:extLst>
      <p:ext uri="{BB962C8B-B14F-4D97-AF65-F5344CB8AC3E}">
        <p14:creationId xmlns:p14="http://schemas.microsoft.com/office/powerpoint/2010/main" val="11264031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Corporate Bodies:</a:t>
            </a:r>
            <a:br>
              <a:rPr lang="en-US" smtClean="0"/>
            </a:br>
            <a:r>
              <a:rPr lang="en-US" smtClean="0"/>
              <a:t>Field of Activity</a:t>
            </a:r>
          </a:p>
        </p:txBody>
      </p:sp>
      <p:sp>
        <p:nvSpPr>
          <p:cNvPr id="43011" name="Content Placeholder 2"/>
          <p:cNvSpPr>
            <a:spLocks noGrp="1"/>
          </p:cNvSpPr>
          <p:nvPr>
            <p:ph idx="1"/>
          </p:nvPr>
        </p:nvSpPr>
        <p:spPr/>
        <p:txBody>
          <a:bodyPr/>
          <a:lstStyle/>
          <a:p>
            <a:r>
              <a:rPr lang="en-US" smtClean="0"/>
              <a:t>11.10. This element is not core.</a:t>
            </a:r>
          </a:p>
          <a:p>
            <a:r>
              <a:rPr lang="en-US" smtClean="0"/>
              <a:t>Can use any term or phrase to describe what the body does</a:t>
            </a:r>
          </a:p>
          <a:p>
            <a:r>
              <a:rPr lang="en-US" smtClean="0"/>
              <a:t>Record in MARC authorities format 372 field.</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Corporate Bodies: Field of Activity</a:t>
            </a:r>
          </a:p>
        </p:txBody>
      </p:sp>
      <p:sp>
        <p:nvSpPr>
          <p:cNvPr id="40963" name="Content Placeholder 2"/>
          <p:cNvSpPr>
            <a:spLocks noGrp="1"/>
          </p:cNvSpPr>
          <p:nvPr>
            <p:ph idx="1"/>
          </p:nvPr>
        </p:nvSpPr>
        <p:spPr/>
        <p:txBody>
          <a:bodyPr/>
          <a:lstStyle/>
          <a:p>
            <a:pPr>
              <a:buFont typeface="Arial" charset="0"/>
              <a:buNone/>
            </a:pPr>
            <a:r>
              <a:rPr lang="en-US" sz="2000" dirty="0" smtClean="0"/>
              <a:t>110 2  $a Apollo 11 (Spacecraft)</a:t>
            </a:r>
          </a:p>
          <a:p>
            <a:pPr>
              <a:buFont typeface="Arial" charset="0"/>
              <a:buNone/>
            </a:pPr>
            <a:r>
              <a:rPr lang="en-US" sz="2000" dirty="0" smtClean="0"/>
              <a:t>372     $a Space exploration</a:t>
            </a:r>
          </a:p>
          <a:p>
            <a:pPr>
              <a:buFont typeface="Arial" charset="0"/>
              <a:buNone/>
            </a:pPr>
            <a:endParaRPr lang="en-US" sz="2000" dirty="0" smtClean="0"/>
          </a:p>
          <a:p>
            <a:pPr>
              <a:buNone/>
            </a:pPr>
            <a:r>
              <a:rPr lang="en-US" sz="2000" dirty="0"/>
              <a:t>110 1  $a Sandy (Utah). $b City </a:t>
            </a:r>
            <a:r>
              <a:rPr lang="en-US" sz="2000" dirty="0" smtClean="0"/>
              <a:t>Council</a:t>
            </a:r>
          </a:p>
          <a:p>
            <a:pPr>
              <a:buNone/>
            </a:pPr>
            <a:r>
              <a:rPr lang="en-US" sz="2000" dirty="0" smtClean="0"/>
              <a:t>372     $a Municipal government</a:t>
            </a:r>
            <a:endParaRPr lang="en-US" sz="2000" dirty="0"/>
          </a:p>
          <a:p>
            <a:pPr>
              <a:buNone/>
            </a:pPr>
            <a:endParaRPr lang="en-US" sz="2000" dirty="0" smtClean="0"/>
          </a:p>
          <a:p>
            <a:pPr>
              <a:buNone/>
            </a:pPr>
            <a:r>
              <a:rPr lang="en-US" sz="2000" dirty="0"/>
              <a:t>110 2  $a Hill Monastic Manuscript Library</a:t>
            </a:r>
          </a:p>
          <a:p>
            <a:pPr>
              <a:buFont typeface="Arial" charset="0"/>
              <a:buNone/>
            </a:pPr>
            <a:r>
              <a:rPr lang="en-US" sz="2000" dirty="0" smtClean="0"/>
              <a:t>372     $a Manuscript collection $a Manuscript preservation</a:t>
            </a:r>
          </a:p>
          <a:p>
            <a:pPr>
              <a:buFont typeface="Arial" charset="0"/>
              <a:buNone/>
            </a:pPr>
            <a:endParaRPr lang="en-US" sz="2000" dirty="0"/>
          </a:p>
          <a:p>
            <a:pPr>
              <a:buFont typeface="Arial" charset="0"/>
              <a:buNone/>
            </a:pPr>
            <a:r>
              <a:rPr lang="en-US" sz="2000" dirty="0" smtClean="0"/>
              <a:t>110 2  $a </a:t>
            </a:r>
            <a:r>
              <a:rPr lang="en-US" sz="2000" dirty="0" err="1" smtClean="0"/>
              <a:t>Wookey</a:t>
            </a:r>
            <a:r>
              <a:rPr lang="en-US" sz="2000" dirty="0" smtClean="0"/>
              <a:t> Hole Mill</a:t>
            </a:r>
          </a:p>
          <a:p>
            <a:pPr>
              <a:buFont typeface="Arial" charset="0"/>
              <a:buNone/>
            </a:pPr>
            <a:r>
              <a:rPr lang="en-US" sz="2000" dirty="0" smtClean="0"/>
              <a:t>372     $a Papermaking</a:t>
            </a:r>
          </a:p>
          <a:p>
            <a:pPr>
              <a:buFont typeface="Arial" charset="0"/>
              <a:buNone/>
            </a:pPr>
            <a:endParaRPr lang="en-US" sz="2000" dirty="0"/>
          </a:p>
          <a:p>
            <a:pPr>
              <a:buFont typeface="Arial" charset="0"/>
              <a:buNone/>
            </a:pPr>
            <a:endParaRPr lang="en-US" sz="2000" dirty="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58</a:t>
            </a:fld>
            <a:endParaRPr lang="en-US"/>
          </a:p>
        </p:txBody>
      </p:sp>
    </p:spTree>
    <p:extLst>
      <p:ext uri="{BB962C8B-B14F-4D97-AF65-F5344CB8AC3E}">
        <p14:creationId xmlns:p14="http://schemas.microsoft.com/office/powerpoint/2010/main" val="34284681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Corporate Bodies:</a:t>
            </a:r>
            <a:br>
              <a:rPr lang="en-US" smtClean="0"/>
            </a:br>
            <a:r>
              <a:rPr lang="en-US" smtClean="0"/>
              <a:t>Corporate History</a:t>
            </a:r>
          </a:p>
        </p:txBody>
      </p:sp>
      <p:sp>
        <p:nvSpPr>
          <p:cNvPr id="43011" name="Content Placeholder 2"/>
          <p:cNvSpPr>
            <a:spLocks noGrp="1"/>
          </p:cNvSpPr>
          <p:nvPr>
            <p:ph idx="1"/>
          </p:nvPr>
        </p:nvSpPr>
        <p:spPr/>
        <p:txBody>
          <a:bodyPr/>
          <a:lstStyle/>
          <a:p>
            <a:r>
              <a:rPr lang="en-US" smtClean="0"/>
              <a:t>11.11. Information pertaining to the history and nature of the body. This element is not core.</a:t>
            </a:r>
          </a:p>
          <a:p>
            <a:r>
              <a:rPr lang="en-US" smtClean="0"/>
              <a:t>Record a </a:t>
            </a:r>
            <a:r>
              <a:rPr lang="en-US" i="1" smtClean="0"/>
              <a:t>brief</a:t>
            </a:r>
            <a:r>
              <a:rPr lang="en-US" smtClean="0"/>
              <a:t> statement about the body. This is entirely free text, in your own words, based on the sources you have consulted.</a:t>
            </a:r>
          </a:p>
          <a:p>
            <a:r>
              <a:rPr lang="en-US" smtClean="0"/>
              <a:t>Intended to be read by the public.</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59</a:t>
            </a:fld>
            <a:endParaRPr lang="en-US"/>
          </a:p>
        </p:txBody>
      </p:sp>
    </p:spTree>
    <p:extLst>
      <p:ext uri="{BB962C8B-B14F-4D97-AF65-F5344CB8AC3E}">
        <p14:creationId xmlns:p14="http://schemas.microsoft.com/office/powerpoint/2010/main" val="2435057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a:t>
            </a:r>
            <a:br>
              <a:rPr lang="en-US" smtClean="0"/>
            </a:br>
            <a:r>
              <a:rPr lang="en-US" smtClean="0"/>
              <a:t>Core Elements</a:t>
            </a:r>
            <a:endParaRPr lang="en-US"/>
          </a:p>
        </p:txBody>
      </p:sp>
      <p:sp>
        <p:nvSpPr>
          <p:cNvPr id="3" name="Content Placeholder 2"/>
          <p:cNvSpPr>
            <a:spLocks noGrp="1"/>
          </p:cNvSpPr>
          <p:nvPr>
            <p:ph idx="1"/>
          </p:nvPr>
        </p:nvSpPr>
        <p:spPr/>
        <p:txBody>
          <a:bodyPr/>
          <a:lstStyle/>
          <a:p>
            <a:r>
              <a:rPr lang="en-US" smtClean="0"/>
              <a:t>Preferred name for the corporate body</a:t>
            </a:r>
          </a:p>
          <a:p>
            <a:r>
              <a:rPr lang="en-US" smtClean="0"/>
              <a:t>Location of conference, etc.</a:t>
            </a:r>
          </a:p>
          <a:p>
            <a:r>
              <a:rPr lang="en-US" smtClean="0"/>
              <a:t>Date associated with the corporate body</a:t>
            </a:r>
          </a:p>
          <a:p>
            <a:r>
              <a:rPr lang="en-US" smtClean="0"/>
              <a:t>Associated institution (core in certain cases)</a:t>
            </a:r>
          </a:p>
          <a:p>
            <a:r>
              <a:rPr lang="en-US" smtClean="0"/>
              <a:t>Number of conference, etc.</a:t>
            </a:r>
          </a:p>
          <a:p>
            <a:r>
              <a:rPr lang="en-US" smtClean="0"/>
              <a:t>Other designation (if CB’s name does not convey the idea of a corporate body)</a:t>
            </a:r>
          </a:p>
          <a:p>
            <a:r>
              <a:rPr lang="en-US" smtClean="0"/>
              <a:t>Identifier</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6</a:t>
            </a:fld>
            <a:endParaRPr lang="en-US"/>
          </a:p>
        </p:txBody>
      </p:sp>
    </p:spTree>
    <p:extLst>
      <p:ext uri="{BB962C8B-B14F-4D97-AF65-F5344CB8AC3E}">
        <p14:creationId xmlns:p14="http://schemas.microsoft.com/office/powerpoint/2010/main" val="168403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Corporate Bodies:</a:t>
            </a:r>
            <a:br>
              <a:rPr lang="en-US" smtClean="0"/>
            </a:br>
            <a:r>
              <a:rPr lang="en-US" smtClean="0"/>
              <a:t>Corporate History</a:t>
            </a:r>
          </a:p>
        </p:txBody>
      </p:sp>
      <p:sp>
        <p:nvSpPr>
          <p:cNvPr id="43011" name="Content Placeholder 2"/>
          <p:cNvSpPr>
            <a:spLocks noGrp="1"/>
          </p:cNvSpPr>
          <p:nvPr>
            <p:ph idx="1"/>
          </p:nvPr>
        </p:nvSpPr>
        <p:spPr/>
        <p:txBody>
          <a:bodyPr/>
          <a:lstStyle/>
          <a:p>
            <a:r>
              <a:rPr lang="en-US" dirty="0" smtClean="0"/>
              <a:t>Record this element in a MARC authority 678 field, first indicator “1”.</a:t>
            </a:r>
          </a:p>
          <a:p>
            <a:pPr marL="800100" lvl="2" indent="0">
              <a:buNone/>
            </a:pPr>
            <a:endParaRPr lang="en-US" dirty="0" smtClean="0"/>
          </a:p>
          <a:p>
            <a:pPr marL="800100" lvl="2" indent="0">
              <a:buNone/>
            </a:pPr>
            <a:r>
              <a:rPr lang="en-US" dirty="0" smtClean="0"/>
              <a:t>678 1 $a Paramount </a:t>
            </a:r>
            <a:r>
              <a:rPr lang="en-US" dirty="0"/>
              <a:t>Pictures Corporation is a motion picture production and distribution company. It was established in 1949 after </a:t>
            </a:r>
            <a:r>
              <a:rPr lang="en-US" dirty="0" smtClean="0"/>
              <a:t>a </a:t>
            </a:r>
            <a:r>
              <a:rPr lang="en-US" dirty="0"/>
              <a:t>court-ordered split of Paramount Pictures, Inc</a:t>
            </a:r>
            <a:r>
              <a:rPr lang="en-US" dirty="0" smtClean="0"/>
              <a:t>.</a:t>
            </a:r>
          </a:p>
          <a:p>
            <a:pPr marL="800100" lvl="2" indent="0">
              <a:buNone/>
            </a:pPr>
            <a:endParaRPr lang="en-US" dirty="0" smtClean="0"/>
          </a:p>
          <a:p>
            <a:pPr marL="800100" lvl="2" indent="0">
              <a:buNone/>
            </a:pPr>
            <a:r>
              <a:rPr lang="en-US" dirty="0" smtClean="0"/>
              <a:t>678 1 $a </a:t>
            </a:r>
            <a:r>
              <a:rPr lang="en-US" dirty="0" err="1" smtClean="0"/>
              <a:t>Wookey</a:t>
            </a:r>
            <a:r>
              <a:rPr lang="en-US" dirty="0" smtClean="0"/>
              <a:t> </a:t>
            </a:r>
            <a:r>
              <a:rPr lang="en-US" dirty="0"/>
              <a:t>Hole Mill is a papermaker in Somerset, England. It has been in operation since the early 1600s</a:t>
            </a:r>
            <a:r>
              <a:rPr lang="en-US" dirty="0" smtClean="0"/>
              <a:t>.</a:t>
            </a:r>
          </a:p>
          <a:p>
            <a:endParaRPr lang="en-US" dirty="0" smtClean="0"/>
          </a:p>
          <a:p>
            <a:pPr>
              <a:buFont typeface="Arial" charset="0"/>
              <a:buNone/>
            </a:pPr>
            <a:endParaRPr lang="en-US" dirty="0"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60</a:t>
            </a:fld>
            <a:endParaRPr lang="en-US"/>
          </a:p>
        </p:txBody>
      </p:sp>
    </p:spTree>
    <p:extLst>
      <p:ext uri="{BB962C8B-B14F-4D97-AF65-F5344CB8AC3E}">
        <p14:creationId xmlns:p14="http://schemas.microsoft.com/office/powerpoint/2010/main" val="18157106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8273" t="11690" r="5002" b="3560"/>
          <a:stretch/>
        </p:blipFill>
        <p:spPr bwMode="auto">
          <a:xfrm>
            <a:off x="3047999" y="0"/>
            <a:ext cx="5202019"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61</a:t>
            </a:fld>
            <a:endParaRPr lang="en-US"/>
          </a:p>
        </p:txBody>
      </p:sp>
    </p:spTree>
    <p:extLst>
      <p:ext uri="{BB962C8B-B14F-4D97-AF65-F5344CB8AC3E}">
        <p14:creationId xmlns:p14="http://schemas.microsoft.com/office/powerpoint/2010/main" val="28181864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Body: </a:t>
            </a:r>
            <a:br>
              <a:rPr lang="en-US" smtClean="0"/>
            </a:br>
            <a:r>
              <a:rPr lang="en-US" smtClean="0"/>
              <a:t>Identifier</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person or an authority record</a:t>
            </a:r>
          </a:p>
          <a:p>
            <a:pPr marL="514350" indent="-457200"/>
            <a:r>
              <a:rPr lang="en-US" smtClean="0"/>
              <a:t>LCCN associated with an authority record is an identifier, recorded in 010</a:t>
            </a:r>
          </a:p>
          <a:p>
            <a:pPr marL="514350" indent="-457200"/>
            <a:r>
              <a:rPr lang="en-US" smtClean="0"/>
              <a:t>The element is core,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62</a:t>
            </a:fld>
            <a:endParaRPr lang="en-US"/>
          </a:p>
        </p:txBody>
      </p:sp>
    </p:spTree>
    <p:extLst>
      <p:ext uri="{BB962C8B-B14F-4D97-AF65-F5344CB8AC3E}">
        <p14:creationId xmlns:p14="http://schemas.microsoft.com/office/powerpoint/2010/main" val="39909155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t>Constructing the Authorized Access Point for a Corporate Body (RDA 11.13.1)</a:t>
            </a:r>
            <a:endParaRPr lang="en-US" sz="3600"/>
          </a:p>
        </p:txBody>
      </p:sp>
      <p:sp>
        <p:nvSpPr>
          <p:cNvPr id="3" name="Content Placeholder 2"/>
          <p:cNvSpPr>
            <a:spLocks noGrp="1"/>
          </p:cNvSpPr>
          <p:nvPr>
            <p:ph idx="1"/>
          </p:nvPr>
        </p:nvSpPr>
        <p:spPr/>
        <p:txBody>
          <a:bodyPr/>
          <a:lstStyle/>
          <a:p>
            <a:pPr marL="0" indent="0">
              <a:buNone/>
            </a:pPr>
            <a:r>
              <a:rPr lang="en-US" sz="3600"/>
              <a:t>Authorized Access Point is constructed using elements you have already recorded in the description</a:t>
            </a:r>
          </a:p>
          <a:p>
            <a:r>
              <a:rPr lang="en-US" sz="3600"/>
              <a:t>Begin with the preferred name </a:t>
            </a:r>
            <a:r>
              <a:rPr lang="en-US" sz="3600" smtClean="0"/>
              <a:t>(11.13.1.1</a:t>
            </a:r>
            <a:r>
              <a:rPr lang="en-US" sz="3600"/>
              <a:t>)</a:t>
            </a:r>
          </a:p>
          <a:p>
            <a:r>
              <a:rPr lang="en-US" sz="3600"/>
              <a:t>Make required additions </a:t>
            </a:r>
            <a:r>
              <a:rPr lang="en-US" sz="3600" smtClean="0"/>
              <a:t>(11.13.1.2</a:t>
            </a:r>
            <a:r>
              <a:rPr lang="en-US" sz="3600"/>
              <a:t>, 11.13.1.3 in certain cases</a:t>
            </a:r>
            <a:r>
              <a:rPr lang="en-US" sz="3600" smtClean="0"/>
              <a:t>, 11.13.1.8)</a:t>
            </a:r>
            <a:endParaRPr lang="en-US" sz="36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63</a:t>
            </a:fld>
            <a:endParaRPr lang="en-US"/>
          </a:p>
        </p:txBody>
      </p:sp>
    </p:spTree>
    <p:extLst>
      <p:ext uri="{BB962C8B-B14F-4D97-AF65-F5344CB8AC3E}">
        <p14:creationId xmlns:p14="http://schemas.microsoft.com/office/powerpoint/2010/main" val="23045861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Constructing the Authorized Access Point for a Corporate Body (RDA 11.13.1)</a:t>
            </a:r>
            <a:endParaRPr lang="en-US" sz="3600" dirty="0"/>
          </a:p>
        </p:txBody>
      </p:sp>
      <p:sp>
        <p:nvSpPr>
          <p:cNvPr id="3" name="Content Placeholder 2"/>
          <p:cNvSpPr>
            <a:spLocks noGrp="1"/>
          </p:cNvSpPr>
          <p:nvPr>
            <p:ph idx="1"/>
          </p:nvPr>
        </p:nvSpPr>
        <p:spPr/>
        <p:txBody>
          <a:bodyPr/>
          <a:lstStyle/>
          <a:p>
            <a:r>
              <a:rPr lang="en-US" sz="2800" dirty="0" smtClean="0"/>
              <a:t>Make other additions if necessary to distinguish the new authorized access point from another (11.13.1.3-11.13.1.7)</a:t>
            </a:r>
          </a:p>
          <a:p>
            <a:r>
              <a:rPr lang="en-US" sz="2800" dirty="0" smtClean="0"/>
              <a:t>Many of these can optionally be added if the addition assists in the identification of the body</a:t>
            </a:r>
          </a:p>
          <a:p>
            <a:pPr lvl="1"/>
            <a:r>
              <a:rPr lang="en-US" sz="2000" dirty="0" smtClean="0"/>
              <a:t>Place (11.13.1.3 option)</a:t>
            </a:r>
          </a:p>
          <a:p>
            <a:pPr lvl="1"/>
            <a:r>
              <a:rPr lang="en-US" sz="2000" dirty="0" smtClean="0"/>
              <a:t>Associated institution (11.13.1.4 option)</a:t>
            </a:r>
          </a:p>
          <a:p>
            <a:pPr lvl="1"/>
            <a:r>
              <a:rPr lang="en-US" sz="2000" dirty="0" smtClean="0"/>
              <a:t>Date (11.13.1.5 option)</a:t>
            </a:r>
          </a:p>
          <a:p>
            <a:pPr lvl="1"/>
            <a:r>
              <a:rPr lang="en-US" sz="2000" dirty="0" smtClean="0"/>
              <a:t>Other designation (11.13.1.6 option)</a:t>
            </a:r>
          </a:p>
          <a:p>
            <a:pPr lvl="1"/>
            <a:endParaRPr lang="en-US" dirty="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64</a:t>
            </a:fld>
            <a:endParaRPr lang="en-US"/>
          </a:p>
        </p:txBody>
      </p:sp>
    </p:spTree>
    <p:extLst>
      <p:ext uri="{BB962C8B-B14F-4D97-AF65-F5344CB8AC3E}">
        <p14:creationId xmlns:p14="http://schemas.microsoft.com/office/powerpoint/2010/main" val="31299550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Constructing the Authorized Access Point for </a:t>
            </a:r>
            <a:r>
              <a:rPr lang="en-US" sz="3600" smtClean="0"/>
              <a:t>a Corporate Body (RDA </a:t>
            </a:r>
            <a:r>
              <a:rPr lang="en-US" sz="3600" dirty="0" smtClean="0"/>
              <a:t>11.13.1)</a:t>
            </a:r>
            <a:endParaRPr lang="en-US" sz="3600" dirty="0"/>
          </a:p>
        </p:txBody>
      </p:sp>
      <p:sp>
        <p:nvSpPr>
          <p:cNvPr id="3" name="Content Placeholder 2"/>
          <p:cNvSpPr>
            <a:spLocks noGrp="1"/>
          </p:cNvSpPr>
          <p:nvPr>
            <p:ph idx="1"/>
          </p:nvPr>
        </p:nvSpPr>
        <p:spPr/>
        <p:txBody>
          <a:bodyPr/>
          <a:lstStyle/>
          <a:p>
            <a:pPr marL="0" indent="0">
              <a:buNone/>
            </a:pPr>
            <a:r>
              <a:rPr lang="en-US" sz="2400" smtClean="0"/>
              <a:t>If the corporate body is a conference (etc.), add the following elements as qualifiers if applicable (11.13.1.8). Record within one set of parentheses; separate elements by space – colon – space.</a:t>
            </a:r>
          </a:p>
          <a:p>
            <a:pPr lvl="1"/>
            <a:r>
              <a:rPr lang="en-US" sz="2000" smtClean="0"/>
              <a:t>The number of the conference (see 11.6) in subfield $n</a:t>
            </a:r>
          </a:p>
          <a:p>
            <a:pPr lvl="2"/>
            <a:r>
              <a:rPr lang="en-US" sz="2000" smtClean="0"/>
              <a:t>Record as an ordinal numeral, e.g. “6th”</a:t>
            </a:r>
          </a:p>
          <a:p>
            <a:pPr lvl="1"/>
            <a:r>
              <a:rPr lang="en-US" sz="2000" smtClean="0"/>
              <a:t>The date of the conference (see 11.4.2) in subfield $d</a:t>
            </a:r>
          </a:p>
          <a:p>
            <a:pPr lvl="2"/>
            <a:r>
              <a:rPr lang="en-US" sz="2000" smtClean="0"/>
              <a:t>Record </a:t>
            </a:r>
            <a:r>
              <a:rPr lang="en-US" sz="2000"/>
              <a:t>only </a:t>
            </a:r>
            <a:r>
              <a:rPr lang="en-US" sz="2000" smtClean="0"/>
              <a:t>the year unless two or more conferences with the same name were held in one year</a:t>
            </a:r>
            <a:endParaRPr lang="en-US" sz="2000"/>
          </a:p>
          <a:p>
            <a:pPr marL="0" indent="0">
              <a:buNone/>
            </a:pPr>
            <a:endParaRPr lang="en-US" sz="2000" smtClean="0"/>
          </a:p>
          <a:p>
            <a:pPr marL="0" indent="0">
              <a:buNone/>
            </a:pPr>
            <a:r>
              <a:rPr lang="en-US" sz="2000" smtClean="0"/>
              <a:t>(continued on next slide)</a:t>
            </a:r>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65</a:t>
            </a:fld>
            <a:endParaRPr lang="en-US"/>
          </a:p>
        </p:txBody>
      </p:sp>
    </p:spTree>
    <p:extLst>
      <p:ext uri="{BB962C8B-B14F-4D97-AF65-F5344CB8AC3E}">
        <p14:creationId xmlns:p14="http://schemas.microsoft.com/office/powerpoint/2010/main" val="40759712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Constructing the Authorized Access Point for </a:t>
            </a:r>
            <a:r>
              <a:rPr lang="en-US" sz="3600" smtClean="0"/>
              <a:t>a Corporate Body (RDA </a:t>
            </a:r>
            <a:r>
              <a:rPr lang="en-US" sz="3600" dirty="0" smtClean="0"/>
              <a:t>11.13.1)</a:t>
            </a:r>
            <a:endParaRPr lang="en-US" sz="3600" dirty="0"/>
          </a:p>
        </p:txBody>
      </p:sp>
      <p:sp>
        <p:nvSpPr>
          <p:cNvPr id="3" name="Content Placeholder 2"/>
          <p:cNvSpPr>
            <a:spLocks noGrp="1"/>
          </p:cNvSpPr>
          <p:nvPr>
            <p:ph idx="1"/>
          </p:nvPr>
        </p:nvSpPr>
        <p:spPr/>
        <p:txBody>
          <a:bodyPr/>
          <a:lstStyle/>
          <a:p>
            <a:pPr marL="0" indent="0">
              <a:buNone/>
            </a:pPr>
            <a:r>
              <a:rPr lang="en-US" sz="2000" smtClean="0"/>
              <a:t>If the corporate body is a conference (etc.), add the following elements as qualifiers if applicable (11.13.1.8). Record within one set of parentheses; separate elements by space – colon – space.</a:t>
            </a:r>
          </a:p>
          <a:p>
            <a:pPr marL="457200" lvl="1" indent="0">
              <a:buNone/>
            </a:pPr>
            <a:endParaRPr lang="en-US" sz="2000" smtClean="0"/>
          </a:p>
          <a:p>
            <a:pPr marL="457200" lvl="1" indent="0">
              <a:buNone/>
            </a:pPr>
            <a:r>
              <a:rPr lang="en-US" sz="2000" smtClean="0"/>
              <a:t>(continued from previous slide)</a:t>
            </a:r>
          </a:p>
          <a:p>
            <a:pPr lvl="1"/>
            <a:endParaRPr lang="en-US" sz="2000" smtClean="0"/>
          </a:p>
          <a:p>
            <a:pPr lvl="1"/>
            <a:r>
              <a:rPr lang="en-US" sz="2000" smtClean="0"/>
              <a:t>The location of the conferece (see 11.3.2) in subfield $c</a:t>
            </a:r>
          </a:p>
          <a:p>
            <a:pPr lvl="2"/>
            <a:r>
              <a:rPr lang="en-US" sz="2000" smtClean="0"/>
              <a:t>Record places in the same form used in 370</a:t>
            </a:r>
          </a:p>
          <a:p>
            <a:pPr lvl="2"/>
            <a:r>
              <a:rPr lang="en-US" sz="2000" smtClean="0"/>
              <a:t>Alternately, record the name of an associated institution if that gives better identification. Use the same form used in 373.</a:t>
            </a:r>
            <a:endParaRPr lang="en-US" dirty="0"/>
          </a:p>
          <a:p>
            <a:pPr marL="400050" lvl="1" indent="0">
              <a:buNone/>
            </a:pPr>
            <a:endParaRPr lang="en-US" sz="2000" smtClean="0"/>
          </a:p>
          <a:p>
            <a:pPr marL="400050" lvl="1" indent="0">
              <a:buNone/>
            </a:pPr>
            <a:r>
              <a:rPr lang="en-US" sz="2000" smtClean="0">
                <a:solidFill>
                  <a:schemeClr val="accent6">
                    <a:lumMod val="50000"/>
                  </a:schemeClr>
                </a:solidFill>
              </a:rPr>
              <a:t>111 2_ $a International Congress of Papyrology $n (12th : $d 1968 : $c University of Michigan)</a:t>
            </a:r>
            <a:endParaRPr lang="en-US" sz="2000" dirty="0" smtClean="0">
              <a:solidFill>
                <a:schemeClr val="accent6">
                  <a:lumMod val="50000"/>
                </a:schemeClr>
              </a:solidFill>
            </a:endParaRPr>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66</a:t>
            </a:fld>
            <a:endParaRPr lang="en-US"/>
          </a:p>
        </p:txBody>
      </p:sp>
    </p:spTree>
    <p:extLst>
      <p:ext uri="{BB962C8B-B14F-4D97-AF65-F5344CB8AC3E}">
        <p14:creationId xmlns:p14="http://schemas.microsoft.com/office/powerpoint/2010/main" val="8287340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Corporate Body (RDA 11.13.2)</a:t>
            </a:r>
            <a:endParaRPr lang="en-US"/>
          </a:p>
        </p:txBody>
      </p:sp>
      <p:sp>
        <p:nvSpPr>
          <p:cNvPr id="3" name="Content Placeholder 2"/>
          <p:cNvSpPr>
            <a:spLocks noGrp="1"/>
          </p:cNvSpPr>
          <p:nvPr>
            <p:ph idx="1"/>
          </p:nvPr>
        </p:nvSpPr>
        <p:spPr/>
        <p:txBody>
          <a:bodyPr/>
          <a:lstStyle/>
          <a:p>
            <a:pPr marL="0" indent="0">
              <a:buNone/>
            </a:pPr>
            <a:r>
              <a:rPr lang="en-US" sz="3600" smtClean="0"/>
              <a:t>Variant access points are </a:t>
            </a:r>
            <a:r>
              <a:rPr lang="en-US" sz="3600" i="1" smtClean="0"/>
              <a:t>not</a:t>
            </a:r>
            <a:r>
              <a:rPr lang="en-US" sz="3600" smtClean="0"/>
              <a:t> core. Include them if in your judgment they would help the user find or identify the body.</a:t>
            </a:r>
          </a:p>
          <a:p>
            <a:pPr lvl="1"/>
            <a:r>
              <a:rPr lang="en-US" smtClean="0"/>
              <a:t>Begin with a variant name (11.2.3)</a:t>
            </a:r>
          </a:p>
          <a:p>
            <a:pPr lvl="1"/>
            <a:r>
              <a:rPr lang="en-US" smtClean="0"/>
              <a:t>Make further additions to the name </a:t>
            </a:r>
            <a:r>
              <a:rPr lang="en-US" i="1" smtClean="0"/>
              <a:t>if you consider them to be important for identification</a:t>
            </a:r>
            <a:r>
              <a:rPr lang="en-US" smtClean="0"/>
              <a:t> in the same way such additions would have been added to a preferred name. These additions are </a:t>
            </a:r>
            <a:r>
              <a:rPr lang="en-US" i="1" smtClean="0"/>
              <a:t>not</a:t>
            </a:r>
            <a:r>
              <a:rPr lang="en-US" smtClean="0"/>
              <a:t> required.</a:t>
            </a:r>
          </a:p>
          <a:p>
            <a:endParaRPr lang="en-US" sz="36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67</a:t>
            </a:fld>
            <a:endParaRPr lang="en-US"/>
          </a:p>
        </p:txBody>
      </p:sp>
    </p:spTree>
    <p:extLst>
      <p:ext uri="{BB962C8B-B14F-4D97-AF65-F5344CB8AC3E}">
        <p14:creationId xmlns:p14="http://schemas.microsoft.com/office/powerpoint/2010/main" val="32159933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Access Points for a Corporate Body (RDA 11.13)</a:t>
            </a:r>
            <a:endParaRPr lang="en-US"/>
          </a:p>
        </p:txBody>
      </p:sp>
      <p:sp>
        <p:nvSpPr>
          <p:cNvPr id="3" name="Content Placeholder 2"/>
          <p:cNvSpPr>
            <a:spLocks noGrp="1"/>
          </p:cNvSpPr>
          <p:nvPr>
            <p:ph idx="1"/>
          </p:nvPr>
        </p:nvSpPr>
        <p:spPr/>
        <p:txBody>
          <a:bodyPr/>
          <a:lstStyle/>
          <a:p>
            <a:endParaRPr lang="en-US" sz="3600" smtClean="0"/>
          </a:p>
          <a:p>
            <a:r>
              <a:rPr lang="en-US" sz="3600" smtClean="0"/>
              <a:t>Finish constructing the authorized access points and any variant access points on your worksheets for the three bodies we’ve been working on.</a:t>
            </a:r>
            <a:endParaRPr lang="en-US" sz="36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68</a:t>
            </a:fld>
            <a:endParaRPr lang="en-US"/>
          </a:p>
        </p:txBody>
      </p:sp>
    </p:spTree>
    <p:extLst>
      <p:ext uri="{BB962C8B-B14F-4D97-AF65-F5344CB8AC3E}">
        <p14:creationId xmlns:p14="http://schemas.microsoft.com/office/powerpoint/2010/main" val="21224211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Reminder: Source Consulted</a:t>
            </a:r>
          </a:p>
        </p:txBody>
      </p:sp>
      <p:sp>
        <p:nvSpPr>
          <p:cNvPr id="43011"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examples reflect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69</a:t>
            </a:fld>
            <a:endParaRPr lang="en-US"/>
          </a:p>
        </p:txBody>
      </p:sp>
    </p:spTree>
    <p:extLst>
      <p:ext uri="{BB962C8B-B14F-4D97-AF65-F5344CB8AC3E}">
        <p14:creationId xmlns:p14="http://schemas.microsoft.com/office/powerpoint/2010/main" val="992362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a:t>
            </a:r>
            <a:br>
              <a:rPr lang="en-US" smtClean="0"/>
            </a:br>
            <a:r>
              <a:rPr lang="en-US" smtClean="0"/>
              <a:t>Core if needed to distinguish</a:t>
            </a:r>
            <a:endParaRPr lang="en-US"/>
          </a:p>
        </p:txBody>
      </p:sp>
      <p:sp>
        <p:nvSpPr>
          <p:cNvPr id="3" name="Content Placeholder 2"/>
          <p:cNvSpPr>
            <a:spLocks noGrp="1"/>
          </p:cNvSpPr>
          <p:nvPr>
            <p:ph idx="1"/>
          </p:nvPr>
        </p:nvSpPr>
        <p:spPr/>
        <p:txBody>
          <a:bodyPr/>
          <a:lstStyle/>
          <a:p>
            <a:r>
              <a:rPr lang="en-US" smtClean="0"/>
              <a:t>Location of headquarters</a:t>
            </a:r>
          </a:p>
          <a:p>
            <a:r>
              <a:rPr lang="en-US" smtClean="0"/>
              <a:t>Associated institution</a:t>
            </a:r>
          </a:p>
          <a:p>
            <a:r>
              <a:rPr lang="en-US" smtClean="0"/>
              <a:t>Other designation associated with the corporate body</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7</a:t>
            </a:fld>
            <a:endParaRPr lang="en-US"/>
          </a:p>
        </p:txBody>
      </p:sp>
    </p:spTree>
    <p:extLst>
      <p:ext uri="{BB962C8B-B14F-4D97-AF65-F5344CB8AC3E}">
        <p14:creationId xmlns:p14="http://schemas.microsoft.com/office/powerpoint/2010/main" val="187928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Corporate Bodies (RDA 32)</a:t>
            </a:r>
            <a:endParaRPr lang="en-US"/>
          </a:p>
        </p:txBody>
      </p:sp>
      <p:sp>
        <p:nvSpPr>
          <p:cNvPr id="3" name="Content Placeholder 2"/>
          <p:cNvSpPr>
            <a:spLocks noGrp="1"/>
          </p:cNvSpPr>
          <p:nvPr>
            <p:ph idx="1"/>
          </p:nvPr>
        </p:nvSpPr>
        <p:spPr/>
        <p:txBody>
          <a:bodyPr/>
          <a:lstStyle/>
          <a:p>
            <a:pPr marL="0" indent="0">
              <a:buNone/>
            </a:pPr>
            <a:r>
              <a:rPr lang="en-US" sz="2800" dirty="0" smtClean="0"/>
              <a:t>Related bodies are recorded in 510 fields, and may include a relationship indicator in subfield $</a:t>
            </a:r>
            <a:r>
              <a:rPr lang="en-US" sz="2800" dirty="0" err="1" smtClean="0"/>
              <a:t>i</a:t>
            </a:r>
            <a:r>
              <a:rPr lang="en-US" sz="2800" dirty="0" smtClean="0"/>
              <a:t> (from RDA Appendix K), with $w r, </a:t>
            </a:r>
            <a:r>
              <a:rPr lang="en-US" sz="2800" dirty="0"/>
              <a:t>or use MARC $w coding.</a:t>
            </a:r>
            <a:endParaRPr lang="en-US" sz="2800" dirty="0" smtClean="0"/>
          </a:p>
          <a:p>
            <a:pPr marL="800100" lvl="2" indent="0">
              <a:buNone/>
            </a:pPr>
            <a:r>
              <a:rPr lang="en-US" sz="2000" dirty="0"/>
              <a:t>110 2	$a </a:t>
            </a:r>
            <a:r>
              <a:rPr lang="es-ES" sz="2000" dirty="0"/>
              <a:t>Universidad </a:t>
            </a:r>
            <a:r>
              <a:rPr lang="es-ES" sz="2000" dirty="0" err="1" smtClean="0"/>
              <a:t>Autónoma</a:t>
            </a:r>
            <a:r>
              <a:rPr lang="es-ES" sz="2000" dirty="0" smtClean="0"/>
              <a:t> </a:t>
            </a:r>
            <a:r>
              <a:rPr lang="es-ES" sz="2000" dirty="0"/>
              <a:t>de San Luis </a:t>
            </a:r>
            <a:r>
              <a:rPr lang="es-ES" sz="2000" dirty="0" err="1"/>
              <a:t>Potosi</a:t>
            </a:r>
            <a:r>
              <a:rPr lang="es-ES" sz="2000" dirty="0"/>
              <a:t>́. $b </a:t>
            </a:r>
            <a:r>
              <a:rPr lang="en-US" sz="2000" dirty="0" err="1"/>
              <a:t>Facultad</a:t>
            </a:r>
            <a:r>
              <a:rPr lang="en-US" sz="2000" dirty="0"/>
              <a:t> de </a:t>
            </a:r>
            <a:r>
              <a:rPr lang="en-US" sz="2000" dirty="0" err="1"/>
              <a:t>Medicina</a:t>
            </a:r>
            <a:endParaRPr lang="en-US" sz="2000" dirty="0"/>
          </a:p>
          <a:p>
            <a:pPr marL="800100" lvl="2" indent="0">
              <a:buNone/>
            </a:pPr>
            <a:r>
              <a:rPr lang="en-US" sz="2000" dirty="0" smtClean="0"/>
              <a:t>510 2	$w r $</a:t>
            </a:r>
            <a:r>
              <a:rPr lang="en-US" sz="2000" dirty="0" err="1" smtClean="0"/>
              <a:t>i</a:t>
            </a:r>
            <a:r>
              <a:rPr lang="en-US" sz="2000" dirty="0" smtClean="0"/>
              <a:t> Hierarchical superior: $a </a:t>
            </a:r>
            <a:r>
              <a:rPr lang="es-ES" sz="2000" dirty="0"/>
              <a:t>Universidad </a:t>
            </a:r>
            <a:r>
              <a:rPr lang="es-ES" sz="2000" dirty="0" err="1"/>
              <a:t>Autónoma</a:t>
            </a:r>
            <a:r>
              <a:rPr lang="es-ES" sz="2000" dirty="0"/>
              <a:t> de San Luis </a:t>
            </a:r>
            <a:r>
              <a:rPr lang="es-ES" sz="2000" dirty="0" err="1" smtClean="0"/>
              <a:t>Potosi</a:t>
            </a:r>
            <a:r>
              <a:rPr lang="es-ES" sz="2000" dirty="0" smtClean="0"/>
              <a:t>́</a:t>
            </a:r>
          </a:p>
          <a:p>
            <a:pPr marL="800100" lvl="2" indent="0">
              <a:buNone/>
            </a:pPr>
            <a:endParaRPr lang="es-ES" sz="2000" dirty="0" smtClean="0"/>
          </a:p>
          <a:p>
            <a:pPr marL="800100" lvl="2" indent="0">
              <a:buNone/>
            </a:pPr>
            <a:r>
              <a:rPr lang="en-US" sz="2000" dirty="0"/>
              <a:t>110 2  </a:t>
            </a:r>
            <a:r>
              <a:rPr lang="en-US" sz="2000" dirty="0" smtClean="0"/>
              <a:t>	$</a:t>
            </a:r>
            <a:r>
              <a:rPr lang="en-US" sz="2000" dirty="0"/>
              <a:t>a Paramount Pictures Corporation (1914-1927</a:t>
            </a:r>
            <a:r>
              <a:rPr lang="en-US" sz="2000" dirty="0" smtClean="0"/>
              <a:t>)</a:t>
            </a:r>
          </a:p>
          <a:p>
            <a:pPr marL="800100" lvl="2" indent="0">
              <a:buNone/>
            </a:pPr>
            <a:r>
              <a:rPr lang="en-US" sz="2000" dirty="0"/>
              <a:t>510 2	</a:t>
            </a:r>
            <a:r>
              <a:rPr lang="en-US" sz="2000" dirty="0" smtClean="0"/>
              <a:t>$w r $</a:t>
            </a:r>
            <a:r>
              <a:rPr lang="en-US" sz="2000" dirty="0" err="1" smtClean="0"/>
              <a:t>i</a:t>
            </a:r>
            <a:r>
              <a:rPr lang="en-US" sz="2000" dirty="0" smtClean="0"/>
              <a:t> </a:t>
            </a:r>
            <a:r>
              <a:rPr lang="en-US" sz="2000" dirty="0"/>
              <a:t>Product of a merger: </a:t>
            </a:r>
            <a:r>
              <a:rPr lang="en-US" sz="2000" dirty="0" smtClean="0"/>
              <a:t>$a </a:t>
            </a:r>
            <a:r>
              <a:rPr lang="en-US" sz="2000" dirty="0"/>
              <a:t>Paramount Famous </a:t>
            </a:r>
            <a:r>
              <a:rPr lang="en-US" sz="2000" dirty="0" err="1"/>
              <a:t>Lasky</a:t>
            </a:r>
            <a:r>
              <a:rPr lang="en-US" sz="2000" dirty="0"/>
              <a:t> Corporation</a:t>
            </a:r>
          </a:p>
          <a:p>
            <a:pPr marL="800100" lvl="2" indent="0">
              <a:buNone/>
            </a:pPr>
            <a:r>
              <a:rPr lang="es-ES" sz="2000" i="1" dirty="0" smtClean="0"/>
              <a:t>OR </a:t>
            </a:r>
            <a:r>
              <a:rPr lang="en-US" sz="2000" dirty="0"/>
              <a:t>510 2	$w </a:t>
            </a:r>
            <a:r>
              <a:rPr lang="en-US" sz="2000" dirty="0" smtClean="0"/>
              <a:t>b </a:t>
            </a:r>
            <a:r>
              <a:rPr lang="en-US" sz="2000" dirty="0"/>
              <a:t>$a Paramount Famous </a:t>
            </a:r>
            <a:r>
              <a:rPr lang="en-US" sz="2000" dirty="0" err="1"/>
              <a:t>Lasky</a:t>
            </a:r>
            <a:r>
              <a:rPr lang="en-US" sz="2000" dirty="0"/>
              <a:t> Corporation</a:t>
            </a:r>
          </a:p>
          <a:p>
            <a:pPr marL="800100" lvl="2" indent="0">
              <a:buNone/>
            </a:pPr>
            <a:endParaRPr lang="es-ES" sz="2000" i="1" dirty="0"/>
          </a:p>
          <a:p>
            <a:pPr marL="800100" lvl="2" indent="0">
              <a:buNone/>
            </a:pPr>
            <a:endParaRPr lang="en-US" sz="2000" dirty="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70</a:t>
            </a:fld>
            <a:endParaRPr lang="en-US"/>
          </a:p>
        </p:txBody>
      </p:sp>
    </p:spTree>
    <p:extLst>
      <p:ext uri="{BB962C8B-B14F-4D97-AF65-F5344CB8AC3E}">
        <p14:creationId xmlns:p14="http://schemas.microsoft.com/office/powerpoint/2010/main" val="8677570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Persons (RDA 30)</a:t>
            </a:r>
            <a:endParaRPr lang="en-US"/>
          </a:p>
        </p:txBody>
      </p:sp>
      <p:sp>
        <p:nvSpPr>
          <p:cNvPr id="3" name="Content Placeholder 2"/>
          <p:cNvSpPr>
            <a:spLocks noGrp="1"/>
          </p:cNvSpPr>
          <p:nvPr>
            <p:ph idx="1"/>
          </p:nvPr>
        </p:nvSpPr>
        <p:spPr/>
        <p:txBody>
          <a:bodyPr/>
          <a:lstStyle/>
          <a:p>
            <a:pPr marL="0" indent="0">
              <a:buNone/>
            </a:pPr>
            <a:r>
              <a:rPr lang="en-US" smtClean="0"/>
              <a:t>Related persons are recorded in 500 fields, and may include a relationship indicator in subfield $i (from RDA Appendix K), with $w r.</a:t>
            </a:r>
          </a:p>
          <a:p>
            <a:pPr marL="0" indent="0">
              <a:buNone/>
            </a:pPr>
            <a:endParaRPr lang="en-US" smtClean="0"/>
          </a:p>
          <a:p>
            <a:pPr marL="800100" lvl="2" indent="0">
              <a:buNone/>
            </a:pPr>
            <a:r>
              <a:rPr lang="en-US" smtClean="0"/>
              <a:t>110 2  	$a Paramount </a:t>
            </a:r>
            <a:r>
              <a:rPr lang="en-US"/>
              <a:t>Pictures Corporation (1914-1927</a:t>
            </a:r>
            <a:r>
              <a:rPr lang="en-US" smtClean="0"/>
              <a:t>)</a:t>
            </a:r>
          </a:p>
          <a:p>
            <a:pPr marL="800100" lvl="2" indent="0">
              <a:buNone/>
            </a:pPr>
            <a:r>
              <a:rPr lang="en-US" smtClean="0"/>
              <a:t>500 1  	$w r $i </a:t>
            </a:r>
            <a:r>
              <a:rPr lang="en-US"/>
              <a:t>Founder: </a:t>
            </a:r>
            <a:r>
              <a:rPr lang="en-US" smtClean="0"/>
              <a:t>$a </a:t>
            </a:r>
            <a:r>
              <a:rPr lang="en-US"/>
              <a:t>Hodkinson, W. W. ǂq (William Wadsworth), </a:t>
            </a:r>
            <a:r>
              <a:rPr lang="en-US" smtClean="0"/>
              <a:t>$d 1881-1971</a:t>
            </a:r>
            <a:endParaRPr lang="en-US"/>
          </a:p>
          <a:p>
            <a:pPr marL="800100" lvl="2" indent="0">
              <a:buNone/>
            </a:pPr>
            <a:endParaRPr lang="en-US"/>
          </a:p>
          <a:p>
            <a:pPr marL="800100" lvl="2"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71</a:t>
            </a:fld>
            <a:endParaRPr lang="en-US"/>
          </a:p>
        </p:txBody>
      </p:sp>
    </p:spTree>
    <p:extLst>
      <p:ext uri="{BB962C8B-B14F-4D97-AF65-F5344CB8AC3E}">
        <p14:creationId xmlns:p14="http://schemas.microsoft.com/office/powerpoint/2010/main" val="15225447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Families (RDA 31)</a:t>
            </a:r>
            <a:endParaRPr lang="en-US"/>
          </a:p>
        </p:txBody>
      </p:sp>
      <p:sp>
        <p:nvSpPr>
          <p:cNvPr id="3" name="Content Placeholder 2"/>
          <p:cNvSpPr>
            <a:spLocks noGrp="1"/>
          </p:cNvSpPr>
          <p:nvPr>
            <p:ph idx="1"/>
          </p:nvPr>
        </p:nvSpPr>
        <p:spPr/>
        <p:txBody>
          <a:bodyPr/>
          <a:lstStyle/>
          <a:p>
            <a:pPr marL="0" indent="0">
              <a:buNone/>
            </a:pPr>
            <a:r>
              <a:rPr lang="en-US" smtClean="0"/>
              <a:t>Related families are also recorded in 500 fields. You may include a relationship indicator in subfield $i (from RDA Appendix K), with $w r.</a:t>
            </a:r>
          </a:p>
          <a:p>
            <a:pPr marL="1257300" lvl="3" indent="0">
              <a:buNone/>
            </a:pPr>
            <a:endParaRPr lang="en-US" smtClean="0"/>
          </a:p>
          <a:p>
            <a:pPr lvl="2">
              <a:buNone/>
            </a:pPr>
            <a:r>
              <a:rPr lang="en-US" smtClean="0"/>
              <a:t>110 2  	$a </a:t>
            </a:r>
            <a:r>
              <a:rPr lang="en-US"/>
              <a:t>Linnell Family Association </a:t>
            </a:r>
            <a:endParaRPr lang="en-US" smtClean="0"/>
          </a:p>
          <a:p>
            <a:pPr lvl="2">
              <a:buNone/>
            </a:pPr>
            <a:r>
              <a:rPr lang="en-US" smtClean="0"/>
              <a:t>500 3  	$w </a:t>
            </a:r>
            <a:r>
              <a:rPr lang="en-US"/>
              <a:t>r $i </a:t>
            </a:r>
            <a:r>
              <a:rPr lang="en-US" smtClean="0"/>
              <a:t>Founding family: </a:t>
            </a:r>
            <a:r>
              <a:rPr lang="en-US"/>
              <a:t>$a </a:t>
            </a:r>
            <a:r>
              <a:rPr lang="en-US" smtClean="0"/>
              <a:t>Linnell </a:t>
            </a:r>
            <a:r>
              <a:rPr lang="en-US"/>
              <a:t>(Family : $d 1638- : $c North America)</a:t>
            </a:r>
            <a:endParaRPr lang="en-US" sz="2000"/>
          </a:p>
          <a:p>
            <a:pPr lvl="2">
              <a:buNone/>
            </a:pPr>
            <a:endParaRPr lang="en-US" sz="2000"/>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72</a:t>
            </a:fld>
            <a:endParaRPr lang="en-US"/>
          </a:p>
        </p:txBody>
      </p:sp>
    </p:spTree>
    <p:extLst>
      <p:ext uri="{BB962C8B-B14F-4D97-AF65-F5344CB8AC3E}">
        <p14:creationId xmlns:p14="http://schemas.microsoft.com/office/powerpoint/2010/main" val="41501762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5059" name="Content Placeholder 2"/>
          <p:cNvSpPr>
            <a:spLocks noGrp="1"/>
          </p:cNvSpPr>
          <p:nvPr>
            <p:ph idx="1"/>
          </p:nvPr>
        </p:nvSpPr>
        <p:spPr>
          <a:xfrm>
            <a:off x="457200" y="1828800"/>
            <a:ext cx="8229600" cy="4267200"/>
          </a:xfrm>
          <a:ln>
            <a:solidFill>
              <a:schemeClr val="tx1"/>
            </a:solidFill>
            <a:miter lim="800000"/>
            <a:headEnd/>
            <a:tailEnd/>
          </a:ln>
        </p:spPr>
        <p:txBody>
          <a:bodyPr/>
          <a:lstStyle/>
          <a:p>
            <a:pPr>
              <a:buFont typeface="Arial" charset="0"/>
              <a:buNone/>
            </a:pPr>
            <a:r>
              <a:rPr lang="en-US" sz="1400" dirty="0" smtClean="0"/>
              <a:t>040		$a UPB $b eng $c UPB $e </a:t>
            </a:r>
            <a:r>
              <a:rPr lang="en-US" sz="1400" dirty="0" err="1" smtClean="0"/>
              <a:t>rda</a:t>
            </a:r>
            <a:endParaRPr lang="en-US" sz="1400" dirty="0" smtClean="0"/>
          </a:p>
          <a:p>
            <a:pPr>
              <a:buFont typeface="Arial" charset="0"/>
              <a:buNone/>
            </a:pPr>
            <a:r>
              <a:rPr lang="en-US" sz="1400" dirty="0" smtClean="0"/>
              <a:t>046		$s </a:t>
            </a:r>
            <a:r>
              <a:rPr lang="es-ES" sz="1400" dirty="0" smtClean="0">
                <a:solidFill>
                  <a:srgbClr val="FF0000"/>
                </a:solidFill>
              </a:rPr>
              <a:t>1919</a:t>
            </a:r>
            <a:endParaRPr lang="en-US" sz="1400" dirty="0" smtClean="0">
              <a:solidFill>
                <a:srgbClr val="FF0000"/>
              </a:solidFill>
            </a:endParaRPr>
          </a:p>
          <a:p>
            <a:pPr>
              <a:buFont typeface="Arial" charset="0"/>
              <a:buNone/>
            </a:pPr>
            <a:r>
              <a:rPr lang="en-US" sz="1400" dirty="0" smtClean="0"/>
              <a:t>110 2	$a </a:t>
            </a:r>
            <a:r>
              <a:rPr lang="es-ES" sz="1400" dirty="0" smtClean="0">
                <a:solidFill>
                  <a:srgbClr val="FF0000"/>
                </a:solidFill>
              </a:rPr>
              <a:t>Butler </a:t>
            </a:r>
            <a:r>
              <a:rPr lang="es-ES" sz="1400" dirty="0" err="1" smtClean="0">
                <a:solidFill>
                  <a:srgbClr val="FF0000"/>
                </a:solidFill>
              </a:rPr>
              <a:t>Institute</a:t>
            </a:r>
            <a:r>
              <a:rPr lang="es-ES" sz="1400" dirty="0" smtClean="0">
                <a:solidFill>
                  <a:srgbClr val="FF0000"/>
                </a:solidFill>
              </a:rPr>
              <a:t> of American Art </a:t>
            </a:r>
            <a:endParaRPr lang="en-US" sz="1400" dirty="0" smtClean="0"/>
          </a:p>
          <a:p>
            <a:pPr>
              <a:buFont typeface="Arial" charset="0"/>
              <a:buNone/>
            </a:pPr>
            <a:r>
              <a:rPr lang="en-US" sz="1400" dirty="0" smtClean="0"/>
              <a:t>410 2	$a Butler (Museum) [or (Institute)]</a:t>
            </a:r>
          </a:p>
          <a:p>
            <a:pPr>
              <a:buFont typeface="Arial" charset="0"/>
              <a:buNone/>
            </a:pPr>
            <a:r>
              <a:rPr lang="en-US" sz="1400" dirty="0" smtClean="0"/>
              <a:t>368		$a Museum</a:t>
            </a:r>
          </a:p>
          <a:p>
            <a:pPr>
              <a:buFont typeface="Arial" charset="0"/>
              <a:buNone/>
            </a:pPr>
            <a:r>
              <a:rPr lang="en-US" sz="1400" dirty="0" smtClean="0"/>
              <a:t>370		$e Youngstown, Ohio</a:t>
            </a:r>
          </a:p>
          <a:p>
            <a:pPr>
              <a:buNone/>
            </a:pPr>
            <a:r>
              <a:rPr lang="en-US" sz="1400" dirty="0" smtClean="0"/>
              <a:t>371		$a </a:t>
            </a:r>
            <a:r>
              <a:rPr lang="es-ES" sz="1400" dirty="0"/>
              <a:t>The </a:t>
            </a:r>
            <a:r>
              <a:rPr lang="es-ES" sz="1400" dirty="0" err="1"/>
              <a:t>Beecher</a:t>
            </a:r>
            <a:r>
              <a:rPr lang="es-ES" sz="1400" dirty="0"/>
              <a:t> </a:t>
            </a:r>
            <a:r>
              <a:rPr lang="es-ES" sz="1400" dirty="0" smtClean="0"/>
              <a:t>Center $a </a:t>
            </a:r>
            <a:r>
              <a:rPr lang="es-ES" sz="1400" dirty="0"/>
              <a:t>524 </a:t>
            </a:r>
            <a:r>
              <a:rPr lang="es-ES" sz="1400" dirty="0" err="1"/>
              <a:t>Wick</a:t>
            </a:r>
            <a:r>
              <a:rPr lang="es-ES" sz="1400" dirty="0"/>
              <a:t> </a:t>
            </a:r>
            <a:r>
              <a:rPr lang="es-ES" sz="1400" dirty="0" err="1" smtClean="0"/>
              <a:t>Avenue</a:t>
            </a:r>
            <a:r>
              <a:rPr lang="es-ES" sz="1400" dirty="0" smtClean="0"/>
              <a:t> $b Youngstown $c </a:t>
            </a:r>
            <a:r>
              <a:rPr lang="es-ES" sz="1400" dirty="0"/>
              <a:t>Ohio </a:t>
            </a:r>
            <a:r>
              <a:rPr lang="es-ES" sz="1400" dirty="0" smtClean="0"/>
              <a:t> $e 44052 $v </a:t>
            </a:r>
            <a:r>
              <a:rPr lang="es-ES" sz="1400" dirty="0" err="1" smtClean="0"/>
              <a:t>Institute</a:t>
            </a:r>
            <a:r>
              <a:rPr lang="es-ES" sz="1400" dirty="0" smtClean="0"/>
              <a:t> </a:t>
            </a:r>
            <a:r>
              <a:rPr lang="es-ES" sz="1400" dirty="0" err="1" smtClean="0"/>
              <a:t>website</a:t>
            </a:r>
            <a:r>
              <a:rPr lang="es-ES" sz="1400" dirty="0" smtClean="0"/>
              <a:t> $u www.butlerart.com</a:t>
            </a:r>
          </a:p>
          <a:p>
            <a:pPr>
              <a:buNone/>
            </a:pPr>
            <a:r>
              <a:rPr lang="es-ES" sz="1400" dirty="0" smtClean="0"/>
              <a:t>372		$a American art [OR Art, American $2 </a:t>
            </a:r>
            <a:r>
              <a:rPr lang="es-ES" sz="1400" dirty="0" err="1" smtClean="0"/>
              <a:t>lcsh</a:t>
            </a:r>
            <a:r>
              <a:rPr lang="es-ES" sz="1400" dirty="0" smtClean="0"/>
              <a:t>]</a:t>
            </a:r>
            <a:endParaRPr lang="en-US" sz="1400" dirty="0" smtClean="0"/>
          </a:p>
          <a:p>
            <a:pPr>
              <a:buFont typeface="Arial" charset="0"/>
              <a:buNone/>
            </a:pPr>
            <a:r>
              <a:rPr lang="en-US" sz="1400" dirty="0" smtClean="0"/>
              <a:t>377		$a eng</a:t>
            </a:r>
          </a:p>
          <a:p>
            <a:pPr>
              <a:buFont typeface="Arial" charset="0"/>
              <a:buNone/>
            </a:pPr>
            <a:r>
              <a:rPr lang="en-US" sz="1400" dirty="0" smtClean="0"/>
              <a:t>670		$a</a:t>
            </a:r>
            <a:r>
              <a:rPr lang="vi-VN" sz="1400" dirty="0" smtClean="0"/>
              <a:t> </a:t>
            </a:r>
            <a:r>
              <a:rPr lang="en-US" sz="1400" dirty="0" smtClean="0"/>
              <a:t>Masterworks from the Butler Institute of American Art, 2010: $b title page (Butler Institute of American Art, Youngstown, Ohio) page 9 (founded in 1919; first director: Margaret Evans; “The Butler” was the first structure built to house a collection of American works)</a:t>
            </a:r>
          </a:p>
          <a:p>
            <a:pPr>
              <a:buFont typeface="Arial" charset="0"/>
              <a:buNone/>
            </a:pPr>
            <a:r>
              <a:rPr lang="en-US" sz="1400" dirty="0" smtClean="0"/>
              <a:t>670	</a:t>
            </a:r>
            <a:r>
              <a:rPr lang="es-ES" sz="1400" dirty="0" smtClean="0"/>
              <a:t> 	$a The Butler </a:t>
            </a:r>
            <a:r>
              <a:rPr lang="es-ES" sz="1400" dirty="0" err="1" smtClean="0"/>
              <a:t>Institute</a:t>
            </a:r>
            <a:r>
              <a:rPr lang="es-ES" sz="1400" dirty="0" smtClean="0"/>
              <a:t> of American Art, </a:t>
            </a:r>
            <a:r>
              <a:rPr lang="es-ES" sz="1400" dirty="0" err="1" smtClean="0"/>
              <a:t>via</a:t>
            </a:r>
            <a:r>
              <a:rPr lang="es-ES" sz="1400" dirty="0" smtClean="0"/>
              <a:t> WWW, 19 </a:t>
            </a:r>
            <a:r>
              <a:rPr lang="es-ES" sz="1400" dirty="0" err="1" smtClean="0"/>
              <a:t>October</a:t>
            </a:r>
            <a:r>
              <a:rPr lang="es-ES" sz="1400" dirty="0" smtClean="0"/>
              <a:t> 2012 $b (</a:t>
            </a:r>
            <a:r>
              <a:rPr lang="es-ES" sz="1400" dirty="0" err="1" smtClean="0"/>
              <a:t>address</a:t>
            </a:r>
            <a:r>
              <a:rPr lang="es-ES" sz="1400" dirty="0" smtClean="0"/>
              <a:t>: The </a:t>
            </a:r>
            <a:r>
              <a:rPr lang="es-ES" sz="1400" dirty="0" err="1" smtClean="0"/>
              <a:t>Beecher</a:t>
            </a:r>
            <a:r>
              <a:rPr lang="es-ES" sz="1400" dirty="0" smtClean="0"/>
              <a:t> Center, 524 </a:t>
            </a:r>
            <a:r>
              <a:rPr lang="es-ES" sz="1400" dirty="0" err="1" smtClean="0"/>
              <a:t>Wick</a:t>
            </a:r>
            <a:r>
              <a:rPr lang="es-ES" sz="1400" dirty="0" smtClean="0"/>
              <a:t> </a:t>
            </a:r>
            <a:r>
              <a:rPr lang="es-ES" sz="1400" dirty="0" err="1" smtClean="0"/>
              <a:t>Avenue</a:t>
            </a:r>
            <a:r>
              <a:rPr lang="es-ES" sz="1400" dirty="0" smtClean="0"/>
              <a:t>, </a:t>
            </a:r>
            <a:r>
              <a:rPr lang="es-ES" sz="1400" dirty="0" err="1" smtClean="0"/>
              <a:t>Yongstown</a:t>
            </a:r>
            <a:r>
              <a:rPr lang="es-ES" sz="1400" dirty="0" smtClean="0"/>
              <a:t>, Ohio 44052, </a:t>
            </a:r>
            <a:r>
              <a:rPr lang="es-ES" sz="1400" dirty="0" err="1" smtClean="0"/>
              <a:t>phone</a:t>
            </a:r>
            <a:r>
              <a:rPr lang="es-ES" sz="1400" dirty="0" smtClean="0"/>
              <a:t>: (330)743-1107)</a:t>
            </a:r>
          </a:p>
          <a:p>
            <a:pPr>
              <a:buFont typeface="Arial" charset="0"/>
              <a:buNone/>
            </a:pPr>
            <a:r>
              <a:rPr lang="es-ES" sz="1400" dirty="0" smtClean="0"/>
              <a:t>678 1	$a The Butler </a:t>
            </a:r>
            <a:r>
              <a:rPr lang="es-ES" sz="1400" dirty="0" err="1" smtClean="0"/>
              <a:t>Institute</a:t>
            </a:r>
            <a:r>
              <a:rPr lang="es-ES" sz="1400" dirty="0" smtClean="0"/>
              <a:t> of American Art, </a:t>
            </a:r>
            <a:r>
              <a:rPr lang="es-ES" sz="1400" dirty="0" err="1" smtClean="0"/>
              <a:t>founded</a:t>
            </a:r>
            <a:r>
              <a:rPr lang="es-ES" sz="1400" dirty="0" smtClean="0"/>
              <a:t> in 1919 in Youngstown, Ohio, </a:t>
            </a:r>
            <a:r>
              <a:rPr lang="es-ES" sz="1400" dirty="0" err="1" smtClean="0"/>
              <a:t>was</a:t>
            </a:r>
            <a:r>
              <a:rPr lang="es-ES" sz="1400" dirty="0" smtClean="0"/>
              <a:t> the </a:t>
            </a:r>
            <a:r>
              <a:rPr lang="es-ES" sz="1400" dirty="0" err="1" smtClean="0"/>
              <a:t>first</a:t>
            </a:r>
            <a:r>
              <a:rPr lang="es-ES" sz="1400" dirty="0" smtClean="0"/>
              <a:t> </a:t>
            </a:r>
            <a:r>
              <a:rPr lang="es-ES" sz="1400" dirty="0" err="1" smtClean="0"/>
              <a:t>museum</a:t>
            </a:r>
            <a:r>
              <a:rPr lang="es-ES" sz="1400" dirty="0" smtClean="0"/>
              <a:t> </a:t>
            </a:r>
            <a:r>
              <a:rPr lang="es-ES" sz="1400" dirty="0" err="1" smtClean="0"/>
              <a:t>built</a:t>
            </a:r>
            <a:r>
              <a:rPr lang="es-ES" sz="1400" dirty="0" smtClean="0"/>
              <a:t> </a:t>
            </a:r>
            <a:r>
              <a:rPr lang="es-ES" sz="1400" dirty="0" err="1" smtClean="0"/>
              <a:t>specifically</a:t>
            </a:r>
            <a:r>
              <a:rPr lang="es-ES" sz="1400" dirty="0" smtClean="0"/>
              <a:t> </a:t>
            </a:r>
            <a:r>
              <a:rPr lang="es-ES" sz="1400" dirty="0" err="1" smtClean="0"/>
              <a:t>to</a:t>
            </a:r>
            <a:r>
              <a:rPr lang="es-ES" sz="1400" dirty="0" smtClean="0"/>
              <a:t> </a:t>
            </a:r>
            <a:r>
              <a:rPr lang="es-ES" sz="1400" dirty="0" err="1" smtClean="0"/>
              <a:t>house</a:t>
            </a:r>
            <a:r>
              <a:rPr lang="es-ES" sz="1400" dirty="0" smtClean="0"/>
              <a:t> a </a:t>
            </a:r>
            <a:r>
              <a:rPr lang="es-ES" sz="1400" dirty="0" err="1" smtClean="0"/>
              <a:t>collection</a:t>
            </a:r>
            <a:r>
              <a:rPr lang="es-ES" sz="1400" dirty="0" smtClean="0"/>
              <a:t> of American </a:t>
            </a:r>
            <a:r>
              <a:rPr lang="es-ES" sz="1400" dirty="0" err="1" smtClean="0"/>
              <a:t>works</a:t>
            </a:r>
            <a:r>
              <a:rPr lang="es-ES" sz="1400" dirty="0" smtClean="0"/>
              <a: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6083" name="Content Placeholder 2"/>
          <p:cNvSpPr>
            <a:spLocks noGrp="1"/>
          </p:cNvSpPr>
          <p:nvPr>
            <p:ph idx="1"/>
          </p:nvPr>
        </p:nvSpPr>
        <p:spPr>
          <a:xfrm>
            <a:off x="457200" y="2133600"/>
            <a:ext cx="8077200" cy="2590800"/>
          </a:xfrm>
          <a:ln>
            <a:solidFill>
              <a:schemeClr val="tx1"/>
            </a:solidFill>
            <a:miter lim="800000"/>
            <a:headEnd/>
            <a:tailEnd/>
          </a:ln>
        </p:spPr>
        <p:txBody>
          <a:bodyPr/>
          <a:lstStyle/>
          <a:p>
            <a:pPr>
              <a:buFont typeface="Arial" charset="0"/>
              <a:buNone/>
            </a:pPr>
            <a:r>
              <a:rPr lang="en-US" sz="1400" dirty="0" smtClean="0"/>
              <a:t>040		$a UPB $b eng $</a:t>
            </a:r>
            <a:r>
              <a:rPr lang="en-US" sz="1400" dirty="0" err="1" smtClean="0"/>
              <a:t>erda</a:t>
            </a:r>
            <a:r>
              <a:rPr lang="en-US" sz="1400" dirty="0" smtClean="0"/>
              <a:t> $c UPB</a:t>
            </a:r>
          </a:p>
          <a:p>
            <a:pPr>
              <a:buFont typeface="Arial" charset="0"/>
              <a:buNone/>
            </a:pPr>
            <a:r>
              <a:rPr lang="en-US" sz="1400" dirty="0" smtClean="0"/>
              <a:t>110 2	$a </a:t>
            </a:r>
            <a:r>
              <a:rPr lang="es-ES" sz="1400" dirty="0" smtClean="0">
                <a:solidFill>
                  <a:srgbClr val="FF0000"/>
                </a:solidFill>
              </a:rPr>
              <a:t>Universidad </a:t>
            </a:r>
            <a:r>
              <a:rPr lang="es-ES" sz="1400" dirty="0" err="1" smtClean="0">
                <a:solidFill>
                  <a:srgbClr val="FF0000"/>
                </a:solidFill>
              </a:rPr>
              <a:t>Autónoma</a:t>
            </a:r>
            <a:r>
              <a:rPr lang="es-ES" sz="1400" dirty="0" smtClean="0">
                <a:solidFill>
                  <a:srgbClr val="FF0000"/>
                </a:solidFill>
              </a:rPr>
              <a:t> de San Luis Potosí. </a:t>
            </a:r>
            <a:r>
              <a:rPr lang="es-ES" sz="1400" dirty="0" smtClean="0"/>
              <a:t>$b</a:t>
            </a:r>
            <a:r>
              <a:rPr lang="es-ES" sz="1400" dirty="0" smtClean="0">
                <a:solidFill>
                  <a:srgbClr val="FF0000"/>
                </a:solidFill>
              </a:rPr>
              <a:t> </a:t>
            </a:r>
            <a:r>
              <a:rPr lang="en-US" sz="1400" dirty="0" err="1" smtClean="0">
                <a:solidFill>
                  <a:srgbClr val="FF0000"/>
                </a:solidFill>
              </a:rPr>
              <a:t>Facultad</a:t>
            </a:r>
            <a:r>
              <a:rPr lang="en-US" sz="1400" dirty="0" smtClean="0">
                <a:solidFill>
                  <a:srgbClr val="FF0000"/>
                </a:solidFill>
              </a:rPr>
              <a:t> de </a:t>
            </a:r>
            <a:r>
              <a:rPr lang="en-US" sz="1400" dirty="0" err="1" smtClean="0">
                <a:solidFill>
                  <a:srgbClr val="FF0000"/>
                </a:solidFill>
              </a:rPr>
              <a:t>Medicina</a:t>
            </a:r>
            <a:endParaRPr lang="en-US" sz="1400" dirty="0" smtClean="0">
              <a:solidFill>
                <a:srgbClr val="FF0000"/>
              </a:solidFill>
            </a:endParaRPr>
          </a:p>
          <a:p>
            <a:pPr>
              <a:buFont typeface="Arial" charset="0"/>
              <a:buNone/>
            </a:pPr>
            <a:r>
              <a:rPr lang="en-US" sz="1400" dirty="0" smtClean="0"/>
              <a:t>410 2	$a </a:t>
            </a:r>
            <a:r>
              <a:rPr lang="en-US" sz="1400" dirty="0" err="1" smtClean="0"/>
              <a:t>Facultad</a:t>
            </a:r>
            <a:r>
              <a:rPr lang="en-US" sz="1400" dirty="0" smtClean="0"/>
              <a:t> de </a:t>
            </a:r>
            <a:r>
              <a:rPr lang="en-US" sz="1400" dirty="0" err="1" smtClean="0"/>
              <a:t>Medicina</a:t>
            </a:r>
            <a:r>
              <a:rPr lang="en-US" sz="1400" dirty="0" smtClean="0"/>
              <a:t> de San Luis Potosí</a:t>
            </a:r>
          </a:p>
          <a:p>
            <a:pPr>
              <a:buFont typeface="Arial" charset="0"/>
              <a:buNone/>
            </a:pPr>
            <a:r>
              <a:rPr lang="en-US" sz="1400" dirty="0" smtClean="0"/>
              <a:t>368		$a Medical school</a:t>
            </a:r>
          </a:p>
          <a:p>
            <a:pPr>
              <a:buFont typeface="Arial" charset="0"/>
              <a:buNone/>
            </a:pPr>
            <a:r>
              <a:rPr lang="en-US" sz="1400" dirty="0" smtClean="0"/>
              <a:t>370		$e </a:t>
            </a:r>
            <a:r>
              <a:rPr lang="es-ES" sz="1400" dirty="0" smtClean="0"/>
              <a:t>San Luis Potosí, </a:t>
            </a:r>
            <a:r>
              <a:rPr lang="es-ES" sz="1400" dirty="0" err="1" smtClean="0"/>
              <a:t>Mexico</a:t>
            </a:r>
            <a:endParaRPr lang="es-ES" sz="1400" dirty="0" smtClean="0"/>
          </a:p>
          <a:p>
            <a:pPr>
              <a:buFont typeface="Arial" charset="0"/>
              <a:buNone/>
            </a:pPr>
            <a:r>
              <a:rPr lang="es-ES" sz="1400" dirty="0" smtClean="0"/>
              <a:t>372		$a Medicine $2 </a:t>
            </a:r>
            <a:r>
              <a:rPr lang="es-ES" sz="1400" dirty="0" err="1" smtClean="0"/>
              <a:t>lcsh</a:t>
            </a:r>
            <a:endParaRPr lang="en-US" sz="1400" dirty="0" smtClean="0"/>
          </a:p>
          <a:p>
            <a:pPr>
              <a:buFont typeface="Arial" charset="0"/>
              <a:buNone/>
            </a:pPr>
            <a:r>
              <a:rPr lang="en-US" sz="1400" dirty="0" smtClean="0"/>
              <a:t>377		$a spa</a:t>
            </a:r>
          </a:p>
          <a:p>
            <a:pPr marL="342900" lvl="2" indent="-342900">
              <a:buNone/>
            </a:pPr>
            <a:r>
              <a:rPr lang="en-US" sz="1400" dirty="0"/>
              <a:t>510 2	$w r $</a:t>
            </a:r>
            <a:r>
              <a:rPr lang="en-US" sz="1400" dirty="0" err="1"/>
              <a:t>i</a:t>
            </a:r>
            <a:r>
              <a:rPr lang="en-US" sz="1400" dirty="0"/>
              <a:t> Hierarchical superior: $a </a:t>
            </a:r>
            <a:r>
              <a:rPr lang="es-ES" sz="1400" dirty="0"/>
              <a:t>Universidad </a:t>
            </a:r>
            <a:r>
              <a:rPr lang="es-ES" sz="1400" dirty="0" err="1"/>
              <a:t>Autónoma</a:t>
            </a:r>
            <a:r>
              <a:rPr lang="es-ES" sz="1400" dirty="0"/>
              <a:t> de San Luis </a:t>
            </a:r>
            <a:r>
              <a:rPr lang="es-ES" sz="1400" dirty="0" smtClean="0"/>
              <a:t>Potosí</a:t>
            </a:r>
            <a:endParaRPr lang="en-US" sz="1400" dirty="0"/>
          </a:p>
          <a:p>
            <a:pPr>
              <a:buFont typeface="Arial" charset="0"/>
              <a:buNone/>
            </a:pPr>
            <a:r>
              <a:rPr lang="en-US" sz="1400" dirty="0" smtClean="0"/>
              <a:t>670		$a </a:t>
            </a:r>
            <a:r>
              <a:rPr lang="es-ES" sz="1400" dirty="0" smtClean="0"/>
              <a:t>Homenaje conmemorativo que la Facultad de Medicina de San Luis Potosí ofrece al poeta Jaime </a:t>
            </a:r>
            <a:r>
              <a:rPr lang="es-ES" sz="1400" dirty="0" err="1" smtClean="0"/>
              <a:t>Sabines</a:t>
            </a:r>
            <a:r>
              <a:rPr lang="en-US" sz="1400" dirty="0" smtClean="0"/>
              <a:t>, 2000: $b title page (</a:t>
            </a:r>
            <a:r>
              <a:rPr lang="es-ES" sz="1400" dirty="0" smtClean="0"/>
              <a:t>Universidad </a:t>
            </a:r>
            <a:r>
              <a:rPr lang="es-ES" sz="1400" dirty="0" err="1" smtClean="0"/>
              <a:t>Autónoma</a:t>
            </a:r>
            <a:r>
              <a:rPr lang="es-ES" sz="1400" dirty="0" smtClean="0"/>
              <a:t> de San Luis Potosí, Facultad de Medicina</a:t>
            </a:r>
            <a:r>
              <a:rPr lang="en-US" sz="1400" dirty="0" smtClean="0"/>
              <a:t>)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74</a:t>
            </a:fld>
            <a:endParaRPr lang="en-US"/>
          </a:p>
        </p:txBody>
      </p:sp>
    </p:spTree>
    <p:extLst>
      <p:ext uri="{BB962C8B-B14F-4D97-AF65-F5344CB8AC3E}">
        <p14:creationId xmlns:p14="http://schemas.microsoft.com/office/powerpoint/2010/main" val="33300866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7107" name="Content Placeholder 2"/>
          <p:cNvSpPr>
            <a:spLocks noGrp="1"/>
          </p:cNvSpPr>
          <p:nvPr>
            <p:ph idx="1"/>
          </p:nvPr>
        </p:nvSpPr>
        <p:spPr>
          <a:xfrm>
            <a:off x="457200" y="2209800"/>
            <a:ext cx="8153400" cy="2895600"/>
          </a:xfrm>
          <a:ln>
            <a:solidFill>
              <a:schemeClr val="tx1"/>
            </a:solidFill>
            <a:miter lim="800000"/>
            <a:headEnd/>
            <a:tailEnd/>
          </a:ln>
        </p:spPr>
        <p:txBody>
          <a:bodyPr/>
          <a:lstStyle/>
          <a:p>
            <a:pPr>
              <a:buFont typeface="Arial" charset="0"/>
              <a:buNone/>
            </a:pPr>
            <a:r>
              <a:rPr lang="en-US" sz="1400" dirty="0" smtClean="0"/>
              <a:t>040		$a UPB $b eng $</a:t>
            </a:r>
            <a:r>
              <a:rPr lang="en-US" sz="1400" dirty="0" err="1" smtClean="0"/>
              <a:t>erda</a:t>
            </a:r>
            <a:r>
              <a:rPr lang="en-US" sz="1400" dirty="0" smtClean="0"/>
              <a:t> $c UPB </a:t>
            </a:r>
          </a:p>
          <a:p>
            <a:pPr>
              <a:buFont typeface="Arial" charset="0"/>
              <a:buNone/>
            </a:pPr>
            <a:r>
              <a:rPr lang="en-US" sz="1400" dirty="0" smtClean="0"/>
              <a:t>046		$s </a:t>
            </a:r>
            <a:r>
              <a:rPr lang="en-US" sz="1400" dirty="0" smtClean="0">
                <a:solidFill>
                  <a:srgbClr val="FF0000"/>
                </a:solidFill>
              </a:rPr>
              <a:t>19790906 </a:t>
            </a:r>
            <a:r>
              <a:rPr lang="en-US" sz="1400" dirty="0" smtClean="0"/>
              <a:t>$t </a:t>
            </a:r>
            <a:r>
              <a:rPr lang="en-US" sz="1400" dirty="0" smtClean="0">
                <a:solidFill>
                  <a:srgbClr val="FF0000"/>
                </a:solidFill>
              </a:rPr>
              <a:t>19790909</a:t>
            </a:r>
          </a:p>
          <a:p>
            <a:pPr>
              <a:buFont typeface="Arial" charset="0"/>
              <a:buNone/>
            </a:pPr>
            <a:r>
              <a:rPr lang="en-US" sz="1400" dirty="0" smtClean="0"/>
              <a:t>111 2	$a </a:t>
            </a:r>
            <a:r>
              <a:rPr lang="en-US" sz="1400" dirty="0" smtClean="0">
                <a:solidFill>
                  <a:srgbClr val="FF0000"/>
                </a:solidFill>
              </a:rPr>
              <a:t>International Workshop on Nude Mice </a:t>
            </a:r>
            <a:r>
              <a:rPr lang="en-US" sz="1400" dirty="0" smtClean="0"/>
              <a:t>$n (</a:t>
            </a:r>
            <a:r>
              <a:rPr lang="en-US" sz="1400" dirty="0" smtClean="0">
                <a:solidFill>
                  <a:srgbClr val="FF0000"/>
                </a:solidFill>
              </a:rPr>
              <a:t>3rd </a:t>
            </a:r>
            <a:r>
              <a:rPr lang="en-US" sz="1400" dirty="0" smtClean="0"/>
              <a:t>: $d</a:t>
            </a:r>
            <a:r>
              <a:rPr lang="en-US" sz="1400" dirty="0" smtClean="0">
                <a:solidFill>
                  <a:srgbClr val="FF0000"/>
                </a:solidFill>
              </a:rPr>
              <a:t> 1979 </a:t>
            </a:r>
            <a:r>
              <a:rPr lang="en-US" sz="1400" dirty="0" smtClean="0"/>
              <a:t>: $c</a:t>
            </a:r>
            <a:r>
              <a:rPr lang="en-US" sz="1400" dirty="0" smtClean="0">
                <a:solidFill>
                  <a:srgbClr val="FF0000"/>
                </a:solidFill>
              </a:rPr>
              <a:t> </a:t>
            </a:r>
            <a:r>
              <a:rPr lang="es-ES" sz="1400" dirty="0" smtClean="0">
                <a:solidFill>
                  <a:srgbClr val="FF0000"/>
                </a:solidFill>
              </a:rPr>
              <a:t>Montana </a:t>
            </a:r>
            <a:r>
              <a:rPr lang="es-ES" sz="1400" err="1" smtClean="0">
                <a:solidFill>
                  <a:srgbClr val="FF0000"/>
                </a:solidFill>
              </a:rPr>
              <a:t>State</a:t>
            </a:r>
            <a:r>
              <a:rPr lang="es-ES" sz="1400" smtClean="0">
                <a:solidFill>
                  <a:srgbClr val="FF0000"/>
                </a:solidFill>
              </a:rPr>
              <a:t> University--Bozeman</a:t>
            </a:r>
            <a:r>
              <a:rPr lang="es-ES" sz="1400" smtClean="0"/>
              <a:t>) </a:t>
            </a:r>
            <a:r>
              <a:rPr lang="es-ES" sz="1400" dirty="0" smtClean="0"/>
              <a:t>[</a:t>
            </a:r>
            <a:r>
              <a:rPr lang="es-ES" sz="1400" dirty="0" err="1" smtClean="0"/>
              <a:t>or</a:t>
            </a:r>
            <a:r>
              <a:rPr lang="es-ES" sz="1400" dirty="0" smtClean="0"/>
              <a:t> $c Bozeman, </a:t>
            </a:r>
            <a:r>
              <a:rPr lang="es-ES" sz="1400" dirty="0" err="1" smtClean="0"/>
              <a:t>Mont</a:t>
            </a:r>
            <a:r>
              <a:rPr lang="es-ES" sz="1400" dirty="0" smtClean="0"/>
              <a:t>.]</a:t>
            </a:r>
          </a:p>
          <a:p>
            <a:pPr>
              <a:buFont typeface="Arial" charset="0"/>
              <a:buNone/>
            </a:pPr>
            <a:r>
              <a:rPr lang="es-ES" sz="1400" dirty="0" smtClean="0"/>
              <a:t>368		$a </a:t>
            </a:r>
            <a:r>
              <a:rPr lang="es-ES" sz="1400" smtClean="0"/>
              <a:t>Workshop</a:t>
            </a:r>
            <a:endParaRPr lang="es-ES" sz="1400" dirty="0" smtClean="0"/>
          </a:p>
          <a:p>
            <a:pPr>
              <a:buFont typeface="Arial" charset="0"/>
              <a:buNone/>
            </a:pPr>
            <a:r>
              <a:rPr lang="es-ES" sz="1400" dirty="0" smtClean="0"/>
              <a:t>370	 	$e Bozeman, </a:t>
            </a:r>
            <a:r>
              <a:rPr lang="es-ES" sz="1400" dirty="0" err="1" smtClean="0"/>
              <a:t>Mont</a:t>
            </a:r>
            <a:r>
              <a:rPr lang="es-ES" sz="1400" dirty="0" smtClean="0"/>
              <a:t>.</a:t>
            </a:r>
          </a:p>
          <a:p>
            <a:pPr>
              <a:buFont typeface="Arial" charset="0"/>
              <a:buNone/>
            </a:pPr>
            <a:r>
              <a:rPr lang="es-ES" sz="1400" dirty="0" smtClean="0"/>
              <a:t>373		$a Montana </a:t>
            </a:r>
            <a:r>
              <a:rPr lang="es-ES" sz="1400" dirty="0" err="1" smtClean="0"/>
              <a:t>State</a:t>
            </a:r>
            <a:r>
              <a:rPr lang="es-ES" sz="1400" dirty="0" smtClean="0"/>
              <a:t> </a:t>
            </a:r>
            <a:r>
              <a:rPr lang="es-ES" sz="1400" dirty="0" err="1" smtClean="0"/>
              <a:t>University</a:t>
            </a:r>
            <a:r>
              <a:rPr lang="es-ES" sz="1400" dirty="0" smtClean="0"/>
              <a:t>--Bozeman $2 </a:t>
            </a:r>
            <a:r>
              <a:rPr lang="es-ES" sz="1400" dirty="0" err="1" smtClean="0"/>
              <a:t>naf</a:t>
            </a:r>
            <a:endParaRPr lang="es-ES" sz="1400" dirty="0" smtClean="0"/>
          </a:p>
          <a:p>
            <a:pPr>
              <a:buFont typeface="Arial" charset="0"/>
              <a:buNone/>
            </a:pPr>
            <a:r>
              <a:rPr lang="es-ES" sz="1400" dirty="0" smtClean="0"/>
              <a:t>372		$a </a:t>
            </a:r>
            <a:r>
              <a:rPr lang="es-ES" sz="1400" dirty="0" err="1" smtClean="0"/>
              <a:t>Nude</a:t>
            </a:r>
            <a:r>
              <a:rPr lang="es-ES" sz="1400" dirty="0" smtClean="0"/>
              <a:t> </a:t>
            </a:r>
            <a:r>
              <a:rPr lang="es-ES" sz="1400" dirty="0" err="1" smtClean="0"/>
              <a:t>mice</a:t>
            </a:r>
            <a:r>
              <a:rPr lang="es-ES" sz="1400" dirty="0" smtClean="0"/>
              <a:t> [OR </a:t>
            </a:r>
            <a:r>
              <a:rPr lang="es-ES" sz="1400" dirty="0" err="1" smtClean="0"/>
              <a:t>Nude</a:t>
            </a:r>
            <a:r>
              <a:rPr lang="es-ES" sz="1400" dirty="0" smtClean="0"/>
              <a:t> mouse $2 </a:t>
            </a:r>
            <a:r>
              <a:rPr lang="es-ES" sz="1400" dirty="0" err="1" smtClean="0"/>
              <a:t>lcsh</a:t>
            </a:r>
            <a:r>
              <a:rPr lang="es-ES" sz="1400" dirty="0" smtClean="0"/>
              <a:t>]</a:t>
            </a:r>
          </a:p>
          <a:p>
            <a:pPr>
              <a:buFont typeface="Arial" charset="0"/>
              <a:buNone/>
            </a:pPr>
            <a:r>
              <a:rPr lang="es-ES" sz="1400" dirty="0" smtClean="0"/>
              <a:t>377		$a </a:t>
            </a:r>
            <a:r>
              <a:rPr lang="es-ES" sz="1400" dirty="0" err="1" smtClean="0"/>
              <a:t>eng</a:t>
            </a:r>
            <a:endParaRPr lang="es-ES" sz="1400" dirty="0" smtClean="0"/>
          </a:p>
          <a:p>
            <a:pPr>
              <a:buFont typeface="Arial" charset="0"/>
              <a:buNone/>
            </a:pPr>
            <a:r>
              <a:rPr lang="es-ES" sz="1400" dirty="0" smtClean="0"/>
              <a:t>670		$a </a:t>
            </a:r>
            <a:r>
              <a:rPr lang="es-ES" sz="1400" dirty="0" err="1" smtClean="0"/>
              <a:t>Proceedings</a:t>
            </a:r>
            <a:r>
              <a:rPr lang="es-ES" sz="1400" dirty="0" smtClean="0"/>
              <a:t> of the </a:t>
            </a:r>
            <a:r>
              <a:rPr lang="es-ES" sz="1400" dirty="0" err="1" smtClean="0"/>
              <a:t>Third</a:t>
            </a:r>
            <a:r>
              <a:rPr lang="es-ES" sz="1400" dirty="0" smtClean="0"/>
              <a:t> International </a:t>
            </a:r>
            <a:r>
              <a:rPr lang="es-ES" sz="1400" dirty="0" err="1" smtClean="0"/>
              <a:t>Workshop</a:t>
            </a:r>
            <a:r>
              <a:rPr lang="es-ES" sz="1400" dirty="0" smtClean="0"/>
              <a:t> on </a:t>
            </a:r>
            <a:r>
              <a:rPr lang="es-ES" sz="1400" dirty="0" err="1" smtClean="0"/>
              <a:t>Nude</a:t>
            </a:r>
            <a:r>
              <a:rPr lang="es-ES" sz="1400" dirty="0" smtClean="0"/>
              <a:t> </a:t>
            </a:r>
            <a:r>
              <a:rPr lang="es-ES" sz="1400" dirty="0" err="1" smtClean="0"/>
              <a:t>Mice</a:t>
            </a:r>
            <a:r>
              <a:rPr lang="es-ES" sz="1400" dirty="0" smtClean="0"/>
              <a:t>, 1982: $b </a:t>
            </a:r>
            <a:r>
              <a:rPr lang="es-ES" sz="1400" dirty="0" err="1" smtClean="0"/>
              <a:t>title</a:t>
            </a:r>
            <a:r>
              <a:rPr lang="es-ES" sz="1400" dirty="0" smtClean="0"/>
              <a:t> page (</a:t>
            </a:r>
            <a:r>
              <a:rPr lang="es-ES" sz="1400" dirty="0" err="1" smtClean="0"/>
              <a:t>held</a:t>
            </a:r>
            <a:r>
              <a:rPr lang="es-ES" sz="1400" dirty="0" smtClean="0"/>
              <a:t> at Montana </a:t>
            </a:r>
            <a:r>
              <a:rPr lang="es-ES" sz="1400" dirty="0" err="1" smtClean="0"/>
              <a:t>State</a:t>
            </a:r>
            <a:r>
              <a:rPr lang="es-ES" sz="1400" dirty="0" smtClean="0"/>
              <a:t> </a:t>
            </a:r>
            <a:r>
              <a:rPr lang="es-ES" sz="1400" dirty="0" err="1" smtClean="0"/>
              <a:t>University</a:t>
            </a:r>
            <a:r>
              <a:rPr lang="es-ES" sz="1400" dirty="0" smtClean="0"/>
              <a:t>, Bozeman, Montana, </a:t>
            </a:r>
            <a:r>
              <a:rPr lang="es-ES" sz="1400" dirty="0" err="1" smtClean="0"/>
              <a:t>September</a:t>
            </a:r>
            <a:r>
              <a:rPr lang="es-ES" sz="1400" dirty="0" smtClean="0"/>
              <a:t> 6-9, 1979)</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75</a:t>
            </a:fld>
            <a:endParaRPr lang="en-US"/>
          </a:p>
        </p:txBody>
      </p:sp>
    </p:spTree>
    <p:extLst>
      <p:ext uri="{BB962C8B-B14F-4D97-AF65-F5344CB8AC3E}">
        <p14:creationId xmlns:p14="http://schemas.microsoft.com/office/powerpoint/2010/main" val="5182747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Exercises</a:t>
            </a:r>
          </a:p>
        </p:txBody>
      </p:sp>
      <p:sp>
        <p:nvSpPr>
          <p:cNvPr id="49155" name="Content Placeholder 2"/>
          <p:cNvSpPr>
            <a:spLocks noGrp="1"/>
          </p:cNvSpPr>
          <p:nvPr>
            <p:ph idx="1"/>
          </p:nvPr>
        </p:nvSpPr>
        <p:spPr/>
        <p:txBody>
          <a:bodyPr/>
          <a:lstStyle/>
          <a:p>
            <a:r>
              <a:rPr lang="en-US" smtClean="0"/>
              <a:t>Describe corporate bodies in materials you brought. We can do some together in the LC/NACO authority file if time (including updating existing records).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657600"/>
            <a:ext cx="6477000" cy="2438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2013</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6</a:t>
            </a:r>
            <a:r>
              <a:rPr lang="en-US" sz="3600" b="1" smtClean="0"/>
              <a:t/>
            </a:r>
            <a:br>
              <a:rPr lang="en-US" sz="3600" b="1" smtClean="0"/>
            </a:br>
            <a:r>
              <a:rPr lang="en-US" sz="3600" b="1" smtClean="0"/>
              <a:t>Describing Corporate Bodies</a:t>
            </a:r>
            <a:br>
              <a:rPr lang="en-US" sz="3600" b="1" smtClean="0"/>
            </a:br>
            <a:r>
              <a:rPr lang="en-US" sz="3600" b="1"/>
              <a:t/>
            </a:r>
            <a:br>
              <a:rPr lang="en-US" sz="3600" b="1"/>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6AB6C514-0B45-4F14-8AA6-5DF49A543A8F}" type="slidenum">
              <a:rPr lang="en-US" smtClean="0"/>
              <a:pPr>
                <a:defRPr/>
              </a:pPr>
              <a:t>77</a:t>
            </a:fld>
            <a:endParaRPr lang="en-US"/>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catalog/people/rlm/RDALV201305/index.htm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78</a:t>
            </a:fld>
            <a:endParaRPr lang="en-US"/>
          </a:p>
        </p:txBody>
      </p:sp>
    </p:spTree>
    <p:extLst>
      <p:ext uri="{BB962C8B-B14F-4D97-AF65-F5344CB8AC3E}">
        <p14:creationId xmlns:p14="http://schemas.microsoft.com/office/powerpoint/2010/main" val="152764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Transcription and Capitalization</a:t>
            </a:r>
            <a:endParaRPr lang="en-US"/>
          </a:p>
        </p:txBody>
      </p:sp>
      <p:sp>
        <p:nvSpPr>
          <p:cNvPr id="3" name="Content Placeholder 2"/>
          <p:cNvSpPr>
            <a:spLocks noGrp="1"/>
          </p:cNvSpPr>
          <p:nvPr>
            <p:ph idx="1"/>
          </p:nvPr>
        </p:nvSpPr>
        <p:spPr/>
        <p:txBody>
          <a:bodyPr/>
          <a:lstStyle/>
          <a:p>
            <a:r>
              <a:rPr lang="en-US" sz="2800" smtClean="0"/>
              <a:t>8.5.1. Follow Appendix A.2</a:t>
            </a:r>
          </a:p>
          <a:p>
            <a:r>
              <a:rPr lang="en-US" sz="2800" smtClean="0"/>
              <a:t>8.5.4. Diacritical marks: record them as they appear; add them if it is certain that they are integral to the name but were omitted in the source</a:t>
            </a:r>
          </a:p>
          <a:p>
            <a:r>
              <a:rPr lang="en-US" sz="2800" smtClean="0"/>
              <a:t>8.5.5. Retain hyphens if used by the body</a:t>
            </a:r>
          </a:p>
          <a:p>
            <a:r>
              <a:rPr lang="en-US" sz="2800" smtClean="0"/>
              <a:t>8.5.6. Instructions about spacing between initials</a:t>
            </a:r>
          </a:p>
          <a:p>
            <a:r>
              <a:rPr lang="en-US" sz="2800" smtClean="0"/>
              <a:t>8.5.7. Abbreviations. Follow the usage of the body</a:t>
            </a:r>
          </a:p>
          <a:p>
            <a:r>
              <a:rPr lang="en-US" sz="2800" smtClean="0"/>
              <a:t>8.4. Language and script. NACO policy = Romanize vernacular scripts.</a:t>
            </a: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8</a:t>
            </a:fld>
            <a:endParaRPr lang="en-US"/>
          </a:p>
        </p:txBody>
      </p:sp>
    </p:spTree>
    <p:extLst>
      <p:ext uri="{BB962C8B-B14F-4D97-AF65-F5344CB8AC3E}">
        <p14:creationId xmlns:p14="http://schemas.microsoft.com/office/powerpoint/2010/main" val="3865984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9</a:t>
            </a:fld>
            <a:endParaRPr lang="en-US"/>
          </a:p>
        </p:txBody>
      </p:sp>
    </p:spTree>
    <p:extLst>
      <p:ext uri="{BB962C8B-B14F-4D97-AF65-F5344CB8AC3E}">
        <p14:creationId xmlns:p14="http://schemas.microsoft.com/office/powerpoint/2010/main" val="1385091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4116</TotalTime>
  <Words>5434</Words>
  <Application>Microsoft Office PowerPoint</Application>
  <PresentationFormat>On-screen Show (4:3)</PresentationFormat>
  <Paragraphs>693</Paragraphs>
  <Slides>78</Slides>
  <Notes>62</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Module 6 Describing Corporate Bodies </vt:lpstr>
      <vt:lpstr>Please log in to RDA</vt:lpstr>
      <vt:lpstr>Identifying Corporate bodies: MARC Coding</vt:lpstr>
      <vt:lpstr>Identifying Corporate Bodies: Definition</vt:lpstr>
      <vt:lpstr>PowerPoint Presentation</vt:lpstr>
      <vt:lpstr>Identifying Corporate Bodies:  Core Elements</vt:lpstr>
      <vt:lpstr>Identifying Corporate Bodies:  Core if needed to distinguish</vt:lpstr>
      <vt:lpstr>Identifying Corporate Bodies: Transcription and Capitalization</vt:lpstr>
      <vt:lpstr>RDA 8.12. Source Consulted</vt:lpstr>
      <vt:lpstr>670 field examples</vt:lpstr>
      <vt:lpstr>Identifying Corporate Bodies: Sources</vt:lpstr>
      <vt:lpstr>Identifying Corporate bodies: Sources</vt:lpstr>
      <vt:lpstr>Attributes of Corporate Bodies: Name</vt:lpstr>
      <vt:lpstr>Attributes of Corporate Bodies: Name</vt:lpstr>
      <vt:lpstr>Attributes of Corporate Bodies: Recording the Name</vt:lpstr>
      <vt:lpstr>Attributes of Corporate Bodies: Recording the Name</vt:lpstr>
      <vt:lpstr>Attributes of Corporate body: Preferred Name (MARC)</vt:lpstr>
      <vt:lpstr>Attributes of Corporate Body: Preferred Name (MARC examples)</vt:lpstr>
      <vt:lpstr>PowerPoint Presentation</vt:lpstr>
      <vt:lpstr>PowerPoint Presentation</vt:lpstr>
      <vt:lpstr>PowerPoint Presentation</vt:lpstr>
      <vt:lpstr>Attributes of Corporate Bodies: Preferred Name</vt:lpstr>
      <vt:lpstr>Attributes of Corporate Bodies: Subordinate Bodies: Name</vt:lpstr>
      <vt:lpstr>Exercise: CB recorded subordinately or not? </vt:lpstr>
      <vt:lpstr>Exercise: CB recorded subordinately or not? </vt:lpstr>
      <vt:lpstr>Exercise: CB recorded subordinately or not? </vt:lpstr>
      <vt:lpstr>PowerPoint Presentation</vt:lpstr>
      <vt:lpstr>Attributes of Corporate Bodies: Subordinate Bodies: Name</vt:lpstr>
      <vt:lpstr>Attributes of Corporate Bodies: Name (Meetings)</vt:lpstr>
      <vt:lpstr>Exercise: What is the preferred name of these meetings?</vt:lpstr>
      <vt:lpstr>Attributes of Corporate Bodies: Name (Meetings)</vt:lpstr>
      <vt:lpstr>PowerPoint Presentation</vt:lpstr>
      <vt:lpstr>Attributes of Corporate Bodies: Variant name (MARC)</vt:lpstr>
      <vt:lpstr>PowerPoint Presentation</vt:lpstr>
      <vt:lpstr>Attributes of Corporate Bodies: Place</vt:lpstr>
      <vt:lpstr>Recording the Place Attribute</vt:lpstr>
      <vt:lpstr>Recording the Place Attribute</vt:lpstr>
      <vt:lpstr>Recording the Place Attribute</vt:lpstr>
      <vt:lpstr>Recording the Place Attribute</vt:lpstr>
      <vt:lpstr>Recording the Place Attribute</vt:lpstr>
      <vt:lpstr>PowerPoint Presentation</vt:lpstr>
      <vt:lpstr>PowerPoint Presentation</vt:lpstr>
      <vt:lpstr>Attributes of Corporate Bodies: Dates</vt:lpstr>
      <vt:lpstr>Attributes of Corporate Bodies: Dates</vt:lpstr>
      <vt:lpstr>Attributes of Corporate Bodies: Dates</vt:lpstr>
      <vt:lpstr>PowerPoint Presentation</vt:lpstr>
      <vt:lpstr>PowerPoint Presentation</vt:lpstr>
      <vt:lpstr>Attributes of Corporate Bodies: Associated Institution</vt:lpstr>
      <vt:lpstr>PowerPoint Presentation</vt:lpstr>
      <vt:lpstr>Attributes of Corporate Bodies: Number of a conference, etc.</vt:lpstr>
      <vt:lpstr>PowerPoint Presentation</vt:lpstr>
      <vt:lpstr>Attributes of Corporate Bodies: Other Designation</vt:lpstr>
      <vt:lpstr>Attributes of Corporate Bodies: Other Designation</vt:lpstr>
      <vt:lpstr>Attributes of Corporate Bodies: Language</vt:lpstr>
      <vt:lpstr>Attributes of Corporate Bodies: Address</vt:lpstr>
      <vt:lpstr>PowerPoint Presentation</vt:lpstr>
      <vt:lpstr>Attributes of Corporate Bodies: Field of Activity</vt:lpstr>
      <vt:lpstr>Attributes of Corporate Bodies: Field of Activity</vt:lpstr>
      <vt:lpstr>Attributes of Corporate Bodies: Corporate History</vt:lpstr>
      <vt:lpstr>Attributes of Corporate Bodies: Corporate History</vt:lpstr>
      <vt:lpstr>PowerPoint Presentation</vt:lpstr>
      <vt:lpstr>Attributes of Corporate Body:  Identifier</vt:lpstr>
      <vt:lpstr>Constructing the Authorized Access Point for a Corporate Body (RDA 11.13.1)</vt:lpstr>
      <vt:lpstr>Constructing the Authorized Access Point for a Corporate Body (RDA 11.13.1)</vt:lpstr>
      <vt:lpstr>Constructing the Authorized Access Point for a Corporate Body (RDA 11.13.1)</vt:lpstr>
      <vt:lpstr>Constructing the Authorized Access Point for a Corporate Body (RDA 11.13.1)</vt:lpstr>
      <vt:lpstr>Constructing Variant Access Points for a Corporate Body (RDA 11.13.2)</vt:lpstr>
      <vt:lpstr>Constructing the Access Points for a Corporate Body (RDA 11.13)</vt:lpstr>
      <vt:lpstr>Reminder: Source Consulted</vt:lpstr>
      <vt:lpstr>Related Corporate Bodies (RDA 32)</vt:lpstr>
      <vt:lpstr>Related Persons (RDA 30)</vt:lpstr>
      <vt:lpstr>Related Families (RDA 31)</vt:lpstr>
      <vt:lpstr>RDA authority record core and non-core</vt:lpstr>
      <vt:lpstr>RDA authority record core and non-core</vt:lpstr>
      <vt:lpstr>RDA authority record core and non-core</vt:lpstr>
      <vt:lpstr>Exercises</vt:lpstr>
      <vt:lpstr>Module 6 Describing Corporate Bodies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403</cp:revision>
  <dcterms:created xsi:type="dcterms:W3CDTF">2009-02-12T16:45:06Z</dcterms:created>
  <dcterms:modified xsi:type="dcterms:W3CDTF">2013-05-14T22:40:04Z</dcterms:modified>
</cp:coreProperties>
</file>